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37"/>
  </p:notesMasterIdLst>
  <p:handoutMasterIdLst>
    <p:handoutMasterId r:id="rId38"/>
  </p:handoutMasterIdLst>
  <p:sldIdLst>
    <p:sldId id="349" r:id="rId6"/>
    <p:sldId id="350" r:id="rId7"/>
    <p:sldId id="486" r:id="rId8"/>
    <p:sldId id="352" r:id="rId9"/>
    <p:sldId id="351" r:id="rId10"/>
    <p:sldId id="485" r:id="rId11"/>
    <p:sldId id="353" r:id="rId12"/>
    <p:sldId id="354" r:id="rId13"/>
    <p:sldId id="355" r:id="rId14"/>
    <p:sldId id="36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489" r:id="rId25"/>
    <p:sldId id="490" r:id="rId26"/>
    <p:sldId id="366" r:id="rId27"/>
    <p:sldId id="367" r:id="rId28"/>
    <p:sldId id="368" r:id="rId29"/>
    <p:sldId id="369" r:id="rId30"/>
    <p:sldId id="370" r:id="rId31"/>
    <p:sldId id="371" r:id="rId32"/>
    <p:sldId id="491" r:id="rId33"/>
    <p:sldId id="373" r:id="rId34"/>
    <p:sldId id="497" r:id="rId35"/>
    <p:sldId id="374" r:id="rId36"/>
  </p:sldIdLst>
  <p:sldSz cx="12192000" cy="6858000"/>
  <p:notesSz cx="6858000" cy="9144000"/>
  <p:embeddedFontLst>
    <p:embeddedFont>
      <p:font typeface="Bradley Hand ITC" panose="03070402050302030203" pitchFamily="66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MS Shell Dlg 2" panose="020B0604030504040204" pitchFamily="34" charset="0"/>
      <p:regular r:id="rId50"/>
      <p:bold r:id="rId51"/>
    </p:embeddedFont>
    <p:embeddedFont>
      <p:font typeface="Segoe UI" panose="020B0502040204020203" pitchFamily="34" charset="0"/>
      <p:regular r:id="rId52"/>
      <p:bold r:id="rId53"/>
      <p:italic r:id="rId54"/>
      <p:boldItalic r:id="rId55"/>
    </p:embeddedFont>
    <p:embeddedFont>
      <p:font typeface="Segoe UI Light" panose="020B0502040204020203" pitchFamily="34" charset="0"/>
      <p:regular r:id="rId56"/>
      <p:italic r:id="rId57"/>
    </p:embeddedFont>
    <p:embeddedFont>
      <p:font typeface="WebHostingHub-Glyphs" panose="020B0604020202020204" charset="0"/>
      <p:regular r:id="rId58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6E6"/>
    <a:srgbClr val="B014A9"/>
    <a:srgbClr val="348899"/>
    <a:srgbClr val="962D3E"/>
    <a:srgbClr val="959E9E"/>
    <a:srgbClr val="ACCFCC"/>
    <a:srgbClr val="2F3240"/>
    <a:srgbClr val="08BC80"/>
    <a:srgbClr val="03AFC1"/>
    <a:srgbClr val="008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0" autoAdjust="0"/>
    <p:restoredTop sz="93060" autoAdjust="0"/>
  </p:normalViewPr>
  <p:slideViewPr>
    <p:cSldViewPr snapToGrid="0">
      <p:cViewPr varScale="1">
        <p:scale>
          <a:sx n="106" d="100"/>
          <a:sy n="106" d="100"/>
        </p:scale>
        <p:origin x="62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Master" Target="slideMasters/slideMaster1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3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59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presProps" Target="presProps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EB9EB-B186-4F9A-9F85-BBB1D65C7589}" type="datetimeFigureOut">
              <a:rPr lang="fr-FR" smtClean="0"/>
              <a:t>15/11/2018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1C90E-7C5C-4FC7-8E56-A2E921698B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BDECB-E14E-459C-896C-A883D5960C42}" type="datetimeFigureOut">
              <a:rPr lang="fr-FR" smtClean="0"/>
              <a:t>15/11/2018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A5B4E-61E0-4854-9785-88AF627D62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exemples utilisés</a:t>
            </a:r>
            <a:r>
              <a:rPr lang="fr-FR" baseline="0" dirty="0"/>
              <a:t> pour ce cours sont issus d’un programme permettant de jouer au Monopoly. Petit à petit les différents concepts seront expliqués et au final, vous pourrez comprendre l’ensemble du programme. Le code est disponible dans les fichiers associés à ce cours.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127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0" noProof="0" dirty="0"/>
          </a:p>
        </p:txBody>
      </p:sp>
    </p:spTree>
    <p:extLst>
      <p:ext uri="{BB962C8B-B14F-4D97-AF65-F5344CB8AC3E}">
        <p14:creationId xmlns:p14="http://schemas.microsoft.com/office/powerpoint/2010/main" val="3655267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0" noProof="0" dirty="0"/>
          </a:p>
        </p:txBody>
      </p:sp>
    </p:spTree>
    <p:extLst>
      <p:ext uri="{BB962C8B-B14F-4D97-AF65-F5344CB8AC3E}">
        <p14:creationId xmlns:p14="http://schemas.microsoft.com/office/powerpoint/2010/main" val="2471628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Commune c’est-à-dire la même pour toutes les</a:t>
            </a:r>
            <a:r>
              <a:rPr lang="fr-FR" baseline="0" dirty="0"/>
              <a:t> instances de cette classe</a:t>
            </a:r>
          </a:p>
          <a:p>
            <a:r>
              <a:rPr lang="fr-FR" baseline="0" dirty="0"/>
              <a:t>Collective c’est-à-dire une valeur concernant l’ensemble de toutes instance de cette classe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0750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899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Commune c’est-à-dire la même pour toutes les</a:t>
            </a:r>
            <a:r>
              <a:rPr lang="fr-FR" baseline="0" dirty="0"/>
              <a:t> instances de cette classe</a:t>
            </a:r>
          </a:p>
          <a:p>
            <a:r>
              <a:rPr lang="fr-FR" baseline="0" dirty="0"/>
              <a:t>Collective c’est-à-dire une valeur concernant l’ensemble de toutes instance de cette classe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8422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version simplifiée, un générateur</a:t>
            </a:r>
            <a:r>
              <a:rPr lang="fr-FR" baseline="0" dirty="0"/>
              <a:t> de nombres aléatoires est composé d’une suite de nombre défini par une fonction mathématique très compliquée (suffisamment pour qu’il ne soit pas humainement possible de deviner les valeurs suivantes).</a:t>
            </a:r>
          </a:p>
          <a:p>
            <a:r>
              <a:rPr lang="fr-FR" baseline="0" dirty="0"/>
              <a:t>La fonction mathématique est toujours la même donc la suite de nombre également.</a:t>
            </a:r>
          </a:p>
          <a:p>
            <a:r>
              <a:rPr lang="fr-FR" baseline="0" dirty="0"/>
              <a:t>Pour éviter un phénomène d’apprentissage, c’est l’emplacement de départ dans cette suite qui change.</a:t>
            </a:r>
          </a:p>
          <a:p>
            <a:r>
              <a:rPr lang="fr-FR" baseline="0" dirty="0"/>
              <a:t>Suivant les langages de programmation, cela peut être basé sur l’instant courant ou sur d’autres éléments.</a:t>
            </a:r>
          </a:p>
          <a:p>
            <a:r>
              <a:rPr lang="fr-FR" baseline="0" dirty="0"/>
              <a:t>Pour pouvoir reproduire une exécution pour débugger par exemple, il est possible de fixer cette valeur pour obtenir exactement le même comportement.</a:t>
            </a:r>
          </a:p>
          <a:p>
            <a:r>
              <a:rPr lang="fr-FR" baseline="0" dirty="0"/>
              <a:t>Pour cela, il faut utiliser le constructeur prenant en paramètre un entier long et lui donner une valeur de votre choix.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9401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0075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773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Reparler de </a:t>
            </a:r>
            <a:r>
              <a:rPr lang="fr-FR" dirty="0" err="1"/>
              <a:t>GregorianCalendar</a:t>
            </a:r>
            <a:r>
              <a:rPr lang="fr-FR" baseline="0" dirty="0"/>
              <a:t> (Java historique)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4003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QuelMédecin1</a:t>
            </a:r>
          </a:p>
        </p:txBody>
      </p:sp>
    </p:spTree>
    <p:extLst>
      <p:ext uri="{BB962C8B-B14F-4D97-AF65-F5344CB8AC3E}">
        <p14:creationId xmlns:p14="http://schemas.microsoft.com/office/powerpoint/2010/main" val="841263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méthodes s’écrivent de</a:t>
            </a:r>
            <a:r>
              <a:rPr lang="fr-FR" baseline="0" dirty="0"/>
              <a:t> la même manière que les fonctions et les procédures écrites précédemment sauf qu’il n’y a plus le mot clef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fr-FR" sz="1200" b="0" noProof="0" dirty="0">
                <a:solidFill>
                  <a:srgbClr val="000000"/>
                </a:solidFill>
                <a:latin typeface="Consolas" panose="020B0609020204030204" pitchFamily="49" charset="0"/>
              </a:rPr>
              <a:t>Ces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b="0" noProof="0" dirty="0">
                <a:solidFill>
                  <a:srgbClr val="000000"/>
                </a:solidFill>
                <a:latin typeface="Consolas" panose="020B0609020204030204" pitchFamily="49" charset="0"/>
              </a:rPr>
              <a:t>méthodes</a:t>
            </a:r>
            <a:r>
              <a:rPr lang="fr-FR" sz="1200" b="0" baseline="0" noProof="0" dirty="0">
                <a:solidFill>
                  <a:srgbClr val="000000"/>
                </a:solidFill>
                <a:latin typeface="Consolas" panose="020B0609020204030204" pitchFamily="49" charset="0"/>
              </a:rPr>
              <a:t> étant définies au sein de la classe, elle peuvent accéder aux attributs d’instance.</a:t>
            </a:r>
          </a:p>
          <a:p>
            <a:r>
              <a:rPr lang="fr-FR" sz="1200" b="0" baseline="0" noProof="0" dirty="0">
                <a:solidFill>
                  <a:srgbClr val="000000"/>
                </a:solidFill>
                <a:latin typeface="Consolas" panose="020B0609020204030204" pitchFamily="49" charset="0"/>
              </a:rPr>
              <a:t>Pour cela, il faut utiliser le mot clef </a:t>
            </a:r>
            <a:r>
              <a:rPr lang="fr-FR" sz="1200" b="0" baseline="0" noProof="0" dirty="0" err="1">
                <a:solidFill>
                  <a:srgbClr val="000000"/>
                </a:solidFill>
                <a:latin typeface="Consolas" panose="020B0609020204030204" pitchFamily="49" charset="0"/>
              </a:rPr>
              <a:t>this</a:t>
            </a:r>
            <a:r>
              <a:rPr lang="fr-FR" sz="1200" b="0" baseline="0" noProof="0" dirty="0">
                <a:solidFill>
                  <a:srgbClr val="000000"/>
                </a:solidFill>
                <a:latin typeface="Consolas" panose="020B0609020204030204" pitchFamily="49" charset="0"/>
              </a:rPr>
              <a:t> suivi d’un point et du mot de l’attribut d’instance.</a:t>
            </a:r>
          </a:p>
          <a:p>
            <a:r>
              <a:rPr lang="fr-FR" sz="1200" b="0" baseline="0" noProof="0" dirty="0">
                <a:solidFill>
                  <a:srgbClr val="000000"/>
                </a:solidFill>
                <a:latin typeface="Consolas" panose="020B0609020204030204" pitchFamily="49" charset="0"/>
              </a:rPr>
              <a:t>Ces méthodes sont publiques, elles sont donc accessibles y compris en dehors de cette classe.</a:t>
            </a:r>
            <a:endParaRPr lang="fr-FR" b="0" noProof="0" dirty="0"/>
          </a:p>
        </p:txBody>
      </p:sp>
    </p:spTree>
    <p:extLst>
      <p:ext uri="{BB962C8B-B14F-4D97-AF65-F5344CB8AC3E}">
        <p14:creationId xmlns:p14="http://schemas.microsoft.com/office/powerpoint/2010/main" val="1134035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Génération</a:t>
            </a:r>
            <a:r>
              <a:rPr lang="fr-FR" baseline="0" dirty="0"/>
              <a:t> possible grâce à votre IDE</a:t>
            </a:r>
            <a:endParaRPr lang="fr-FR" b="0" noProof="0" dirty="0"/>
          </a:p>
        </p:txBody>
      </p:sp>
    </p:spTree>
    <p:extLst>
      <p:ext uri="{BB962C8B-B14F-4D97-AF65-F5344CB8AC3E}">
        <p14:creationId xmlns:p14="http://schemas.microsoft.com/office/powerpoint/2010/main" val="1989616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0" noProof="0" dirty="0"/>
          </a:p>
        </p:txBody>
      </p:sp>
    </p:spTree>
    <p:extLst>
      <p:ext uri="{BB962C8B-B14F-4D97-AF65-F5344CB8AC3E}">
        <p14:creationId xmlns:p14="http://schemas.microsoft.com/office/powerpoint/2010/main" val="1278778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0" noProof="0" dirty="0"/>
          </a:p>
        </p:txBody>
      </p:sp>
    </p:spTree>
    <p:extLst>
      <p:ext uri="{BB962C8B-B14F-4D97-AF65-F5344CB8AC3E}">
        <p14:creationId xmlns:p14="http://schemas.microsoft.com/office/powerpoint/2010/main" val="135562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0" noProof="0" dirty="0"/>
          </a:p>
        </p:txBody>
      </p:sp>
    </p:spTree>
    <p:extLst>
      <p:ext uri="{BB962C8B-B14F-4D97-AF65-F5344CB8AC3E}">
        <p14:creationId xmlns:p14="http://schemas.microsoft.com/office/powerpoint/2010/main" val="278041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0" noProof="0" dirty="0"/>
          </a:p>
        </p:txBody>
      </p:sp>
    </p:spTree>
    <p:extLst>
      <p:ext uri="{BB962C8B-B14F-4D97-AF65-F5344CB8AC3E}">
        <p14:creationId xmlns:p14="http://schemas.microsoft.com/office/powerpoint/2010/main" val="743374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0" noProof="0" dirty="0"/>
          </a:p>
        </p:txBody>
      </p:sp>
    </p:spTree>
    <p:extLst>
      <p:ext uri="{BB962C8B-B14F-4D97-AF65-F5344CB8AC3E}">
        <p14:creationId xmlns:p14="http://schemas.microsoft.com/office/powerpoint/2010/main" val="3200319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0" noProof="0" dirty="0"/>
          </a:p>
        </p:txBody>
      </p:sp>
    </p:spTree>
    <p:extLst>
      <p:ext uri="{BB962C8B-B14F-4D97-AF65-F5344CB8AC3E}">
        <p14:creationId xmlns:p14="http://schemas.microsoft.com/office/powerpoint/2010/main" val="2435469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u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4889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755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84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924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1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468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72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Démonstration</a:t>
            </a:r>
          </a:p>
        </p:txBody>
      </p:sp>
      <p:sp>
        <p:nvSpPr>
          <p:cNvPr id="12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163384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rgbClr val="343642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TP</a:t>
            </a:r>
          </a:p>
        </p:txBody>
      </p:sp>
      <p:sp>
        <p:nvSpPr>
          <p:cNvPr id="12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Titre du module (sans son numéro)</a:t>
            </a:r>
          </a:p>
        </p:txBody>
      </p:sp>
    </p:spTree>
    <p:extLst>
      <p:ext uri="{BB962C8B-B14F-4D97-AF65-F5344CB8AC3E}">
        <p14:creationId xmlns:p14="http://schemas.microsoft.com/office/powerpoint/2010/main" val="342698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vaux dirig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121062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962D3E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962D3E"/>
              </a:buClr>
              <a:defRPr sz="18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13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2127430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121062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34889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348899"/>
              </a:buClr>
              <a:defRPr sz="18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ACCFC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979C9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979C9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24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402080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fs ou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9E9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-1" y="829430"/>
            <a:ext cx="12192001" cy="6028569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645506" y="1099255"/>
            <a:ext cx="7252455" cy="3729355"/>
          </a:xfrm>
        </p:spPr>
        <p:txBody>
          <a:bodyPr/>
          <a:lstStyle>
            <a:lvl1pPr marL="342900" indent="-34290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</a:t>
            </a:r>
            <a:r>
              <a:rPr lang="fr-FR" dirty="0" err="1"/>
              <a:t>masquehf:kifyfyfyfyfyfyfyf:kfk:gvgl:g</a:t>
            </a:r>
            <a:endParaRPr lang="fr-FR" dirty="0"/>
          </a:p>
          <a:p>
            <a:pPr lvl="0"/>
            <a:r>
              <a:rPr lang="fr-FR" dirty="0"/>
              <a:t>:</a:t>
            </a:r>
            <a:r>
              <a:rPr lang="fr-FR" dirty="0" err="1"/>
              <a:t>glo!g</a:t>
            </a:r>
            <a:r>
              <a:rPr lang="fr-FR" dirty="0"/>
              <a:t> </a:t>
            </a:r>
            <a:r>
              <a:rPr lang="fr-FR" dirty="0" err="1"/>
              <a:t>lgl:gf</a:t>
            </a:r>
            <a:r>
              <a:rPr lang="fr-FR" dirty="0"/>
              <a:t>:</a:t>
            </a:r>
          </a:p>
          <a:p>
            <a:pPr lvl="0"/>
            <a:endParaRPr lang="fr-FR" dirty="0"/>
          </a:p>
          <a:p>
            <a:pPr lvl="1"/>
            <a:r>
              <a:rPr lang="fr-FR" dirty="0"/>
              <a:t>Deuxième </a:t>
            </a:r>
            <a:r>
              <a:rPr lang="fr-FR" dirty="0" err="1"/>
              <a:t>niveauhil:iiiiiiiiiiiiiiiiiiiiiiopùjkb</a:t>
            </a:r>
            <a:r>
              <a:rPr lang="fr-FR" dirty="0"/>
              <a:t> </a:t>
            </a:r>
            <a:r>
              <a:rPr lang="fr-FR" dirty="0" err="1"/>
              <a:t>ihlfo:ghoglugmohhvki:y</a:t>
            </a:r>
            <a:r>
              <a:rPr lang="fr-FR" dirty="0"/>
              <a:t>  </a:t>
            </a:r>
            <a:r>
              <a:rPr lang="fr-FR" dirty="0" err="1"/>
              <a:t>yiyfi:ilyg</a:t>
            </a:r>
            <a:r>
              <a:rPr lang="fr-FR" dirty="0"/>
              <a:t> li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24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4" y="193022"/>
            <a:ext cx="11556000" cy="443387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74013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68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81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8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847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79" r:id="rId3"/>
    <p:sldLayoutId id="2147483651" r:id="rId4"/>
    <p:sldLayoutId id="2147483650" r:id="rId5"/>
    <p:sldLayoutId id="214748366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pc="-1" dirty="0">
                <a:solidFill>
                  <a:srgbClr val="FFFFFF"/>
                </a:solidFill>
                <a:latin typeface="Segoe UI Light"/>
              </a:rPr>
              <a:t>La Programmation Orientée Objet (POO) avec Java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Module 3 – La création de classes</a:t>
            </a:r>
          </a:p>
        </p:txBody>
      </p:sp>
    </p:spTree>
    <p:extLst>
      <p:ext uri="{BB962C8B-B14F-4D97-AF65-F5344CB8AC3E}">
        <p14:creationId xmlns:p14="http://schemas.microsoft.com/office/powerpoint/2010/main" val="75737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d’instance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faceTiree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Random </a:t>
            </a:r>
            <a:r>
              <a:rPr lang="en-US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rand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Random();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return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6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lancer()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return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faceTiree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rand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+ 1;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getFaceTiree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return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faceTiree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6" name="Groupe 5"/>
          <p:cNvGrpSpPr/>
          <p:nvPr/>
        </p:nvGrpSpPr>
        <p:grpSpPr>
          <a:xfrm rot="21295653">
            <a:off x="8278859" y="2640995"/>
            <a:ext cx="3528630" cy="2144095"/>
            <a:chOff x="1580758" y="1518241"/>
            <a:chExt cx="2179668" cy="2403084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2"/>
              <a:ext cx="1986456" cy="203175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Les méthodes permettant l’accès en lecture sont appelées getter</a:t>
              </a:r>
            </a:p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et l’accès en écriture setter</a:t>
              </a:r>
            </a:p>
          </p:txBody>
        </p:sp>
      </p:grpSp>
      <p:grpSp>
        <p:nvGrpSpPr>
          <p:cNvPr id="9" name="Groupe 8"/>
          <p:cNvGrpSpPr/>
          <p:nvPr/>
        </p:nvGrpSpPr>
        <p:grpSpPr>
          <a:xfrm rot="11161746">
            <a:off x="4275368" y="5417920"/>
            <a:ext cx="802819" cy="144000"/>
            <a:chOff x="5347446" y="4314909"/>
            <a:chExt cx="802819" cy="144000"/>
          </a:xfrm>
        </p:grpSpPr>
        <p:sp>
          <p:nvSpPr>
            <p:cNvPr id="10" name="Pentagone 9"/>
            <p:cNvSpPr/>
            <p:nvPr/>
          </p:nvSpPr>
          <p:spPr>
            <a:xfrm>
              <a:off x="5347446" y="4314909"/>
              <a:ext cx="68139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1" name="Chevron 10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 rot="336646">
            <a:off x="4561409" y="5213180"/>
            <a:ext cx="3954261" cy="880348"/>
            <a:chOff x="1580758" y="1518241"/>
            <a:chExt cx="2179668" cy="2403084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Getter pour l’attribut </a:t>
              </a:r>
              <a:r>
                <a:rPr lang="fr-FR" sz="2000" b="1" dirty="0" err="1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faceTiree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 rot="11087353">
            <a:off x="4070399" y="2906453"/>
            <a:ext cx="802819" cy="144000"/>
            <a:chOff x="5347446" y="4314909"/>
            <a:chExt cx="802819" cy="144000"/>
          </a:xfrm>
        </p:grpSpPr>
        <p:sp>
          <p:nvSpPr>
            <p:cNvPr id="16" name="Pentagone 15"/>
            <p:cNvSpPr/>
            <p:nvPr/>
          </p:nvSpPr>
          <p:spPr>
            <a:xfrm>
              <a:off x="5347446" y="4314909"/>
              <a:ext cx="68139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7" name="Chevron 16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e 17"/>
          <p:cNvGrpSpPr/>
          <p:nvPr/>
        </p:nvGrpSpPr>
        <p:grpSpPr>
          <a:xfrm rot="21294878">
            <a:off x="4588660" y="2469356"/>
            <a:ext cx="3954261" cy="880348"/>
            <a:chOff x="1580758" y="1518241"/>
            <a:chExt cx="2179668" cy="2403084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Getter pour l’attribut </a:t>
              </a:r>
              <a:r>
                <a:rPr lang="fr-FR" sz="2000" b="1" dirty="0" err="1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nbFaces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1" name="Groupe 20"/>
          <p:cNvGrpSpPr/>
          <p:nvPr/>
        </p:nvGrpSpPr>
        <p:grpSpPr>
          <a:xfrm rot="12208578">
            <a:off x="4111165" y="3921353"/>
            <a:ext cx="802819" cy="144000"/>
            <a:chOff x="5347446" y="4314909"/>
            <a:chExt cx="802819" cy="144000"/>
          </a:xfrm>
        </p:grpSpPr>
        <p:sp>
          <p:nvSpPr>
            <p:cNvPr id="22" name="Pentagone 21"/>
            <p:cNvSpPr/>
            <p:nvPr/>
          </p:nvSpPr>
          <p:spPr>
            <a:xfrm>
              <a:off x="5347446" y="4314909"/>
              <a:ext cx="68139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3" name="Chevron 22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e 23"/>
          <p:cNvGrpSpPr/>
          <p:nvPr/>
        </p:nvGrpSpPr>
        <p:grpSpPr>
          <a:xfrm rot="21384105">
            <a:off x="4409921" y="3646202"/>
            <a:ext cx="3954261" cy="880348"/>
            <a:chOff x="1580758" y="1518241"/>
            <a:chExt cx="2179668" cy="2403084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Setter pour l’attribut </a:t>
              </a:r>
              <a:r>
                <a:rPr lang="fr-FR" sz="2000" b="1" dirty="0" err="1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nbFaces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709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d’instance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fr.eni.ecole.jeuDeDes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TestDe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De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monDe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De();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monDe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.setNbFaces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(6);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do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"Le dé a fait un 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6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monDe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.lancer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monDe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.getFaceTiree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!= 6);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8556251" y="4629805"/>
            <a:ext cx="2580011" cy="1313267"/>
            <a:chOff x="99245" y="4448014"/>
            <a:chExt cx="2580011" cy="1313267"/>
          </a:xfrm>
        </p:grpSpPr>
        <p:grpSp>
          <p:nvGrpSpPr>
            <p:cNvPr id="10" name="Groupe 9"/>
            <p:cNvGrpSpPr/>
            <p:nvPr/>
          </p:nvGrpSpPr>
          <p:grpSpPr>
            <a:xfrm>
              <a:off x="280307" y="4528408"/>
              <a:ext cx="2398949" cy="1232873"/>
              <a:chOff x="280307" y="4528408"/>
              <a:chExt cx="2398949" cy="1232873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557593" y="4528408"/>
                <a:ext cx="2121663" cy="12328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935849" y="4684063"/>
                <a:ext cx="1743407" cy="10772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sz="1600" dirty="0"/>
                  <a:t>Le dé a fait un 4</a:t>
                </a:r>
              </a:p>
              <a:p>
                <a:r>
                  <a:rPr lang="fr-FR" sz="1600" dirty="0"/>
                  <a:t>Le dé a fait un 1</a:t>
                </a:r>
              </a:p>
              <a:p>
                <a:r>
                  <a:rPr lang="fr-FR" sz="1600" dirty="0"/>
                  <a:t>Le dé a fait un 2</a:t>
                </a:r>
              </a:p>
              <a:p>
                <a:r>
                  <a:rPr lang="fr-FR" sz="1600" dirty="0"/>
                  <a:t>Le dé a fait un 6</a:t>
                </a:r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280307" y="4538568"/>
                <a:ext cx="612000" cy="612000"/>
              </a:xfrm>
              <a:prstGeom prst="ellipse">
                <a:avLst/>
              </a:prstGeom>
              <a:solidFill>
                <a:srgbClr val="E5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245" y="4448014"/>
              <a:ext cx="896190" cy="853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581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d’instance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fr.eni.ecole.jeuDeDes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TestDe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De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monDe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De();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monDe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u="wavyHeavy" dirty="0">
                <a:solidFill>
                  <a:srgbClr val="0000C0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</a:rPr>
              <a:t>nbFaces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6;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do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"Le dé a fait un 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6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monDe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.lancer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monDe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.getFaceTiree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!= 6);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5" name="Groupe 14"/>
          <p:cNvGrpSpPr/>
          <p:nvPr/>
        </p:nvGrpSpPr>
        <p:grpSpPr>
          <a:xfrm rot="10800000">
            <a:off x="3815743" y="3249472"/>
            <a:ext cx="1249017" cy="369332"/>
            <a:chOff x="5624665" y="4084359"/>
            <a:chExt cx="1249017" cy="369332"/>
          </a:xfrm>
        </p:grpSpPr>
        <p:sp>
          <p:nvSpPr>
            <p:cNvPr id="16" name="Rectangle 15"/>
            <p:cNvSpPr/>
            <p:nvPr/>
          </p:nvSpPr>
          <p:spPr>
            <a:xfrm>
              <a:off x="5956960" y="408435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fr-FR" dirty="0">
                  <a:solidFill>
                    <a:srgbClr val="962D3E"/>
                  </a:solidFill>
                  <a:latin typeface="WebHostingHub-Glyphs" panose="02000503000000000000" pitchFamily="2" charset="0"/>
                </a:rPr>
                <a:t></a:t>
              </a:r>
              <a:endParaRPr lang="fr-FR" sz="1000" dirty="0">
                <a:solidFill>
                  <a:srgbClr val="962D3E"/>
                </a:solidFill>
                <a:latin typeface="MS Shell Dlg 2" panose="020B0604030504040204" pitchFamily="34" charset="0"/>
              </a:endParaRPr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6229613" y="4241682"/>
              <a:ext cx="644069" cy="3033"/>
            </a:xfrm>
            <a:prstGeom prst="straightConnector1">
              <a:avLst/>
            </a:prstGeom>
            <a:ln w="127000">
              <a:solidFill>
                <a:srgbClr val="962D3E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V="1">
              <a:off x="5624665" y="4244715"/>
              <a:ext cx="454119" cy="700"/>
            </a:xfrm>
            <a:prstGeom prst="straightConnector1">
              <a:avLst/>
            </a:prstGeom>
            <a:ln w="127000">
              <a:solidFill>
                <a:srgbClr val="962D3E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e 18"/>
          <p:cNvGrpSpPr/>
          <p:nvPr/>
        </p:nvGrpSpPr>
        <p:grpSpPr>
          <a:xfrm rot="21295653">
            <a:off x="4982602" y="2987984"/>
            <a:ext cx="4790563" cy="700017"/>
            <a:chOff x="1580758" y="1518241"/>
            <a:chExt cx="2179668" cy="2403084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5" y="1689202"/>
              <a:ext cx="1986456" cy="203175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62D3E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Interdit en raison de sa visibilité privée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392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constructeur par défaut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Est présent lorsqu’il n’y a aucun constructeur de défini dans une classe</a:t>
            </a:r>
          </a:p>
          <a:p>
            <a:endParaRPr lang="fr-FR" dirty="0"/>
          </a:p>
          <a:p>
            <a:r>
              <a:rPr lang="fr-FR" dirty="0"/>
              <a:t>Ne prend aucun argument</a:t>
            </a:r>
          </a:p>
          <a:p>
            <a:endParaRPr lang="fr-FR" dirty="0"/>
          </a:p>
          <a:p>
            <a:r>
              <a:rPr lang="fr-FR" dirty="0"/>
              <a:t>Est public</a:t>
            </a:r>
          </a:p>
        </p:txBody>
      </p:sp>
    </p:spTree>
    <p:extLst>
      <p:ext uri="{BB962C8B-B14F-4D97-AF65-F5344CB8AC3E}">
        <p14:creationId xmlns:p14="http://schemas.microsoft.com/office/powerpoint/2010/main" val="451610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fr.eni.ecole.jeuDeDes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TestDe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De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monDe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De();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monDe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.setNbFaces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(6);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do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"Le dé a fait un 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6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monDe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.lancer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monDe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.getFaceTiree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!= 6);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8" name="Groupe 17"/>
          <p:cNvGrpSpPr/>
          <p:nvPr/>
        </p:nvGrpSpPr>
        <p:grpSpPr>
          <a:xfrm rot="11328660">
            <a:off x="3936461" y="3293868"/>
            <a:ext cx="1395951" cy="144002"/>
            <a:chOff x="4754314" y="4314909"/>
            <a:chExt cx="1395951" cy="144002"/>
          </a:xfrm>
        </p:grpSpPr>
        <p:sp>
          <p:nvSpPr>
            <p:cNvPr id="19" name="Pentagone 18"/>
            <p:cNvSpPr/>
            <p:nvPr/>
          </p:nvSpPr>
          <p:spPr>
            <a:xfrm>
              <a:off x="4754314" y="4314911"/>
              <a:ext cx="1274530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0" name="Chevron 19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constructeur par défaut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8556251" y="4629805"/>
            <a:ext cx="2580011" cy="1313267"/>
            <a:chOff x="99245" y="4448014"/>
            <a:chExt cx="2580011" cy="1313267"/>
          </a:xfrm>
        </p:grpSpPr>
        <p:grpSp>
          <p:nvGrpSpPr>
            <p:cNvPr id="10" name="Groupe 9"/>
            <p:cNvGrpSpPr/>
            <p:nvPr/>
          </p:nvGrpSpPr>
          <p:grpSpPr>
            <a:xfrm>
              <a:off x="280307" y="4528408"/>
              <a:ext cx="2398949" cy="1232873"/>
              <a:chOff x="280307" y="4528408"/>
              <a:chExt cx="2398949" cy="1232873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557593" y="4528408"/>
                <a:ext cx="2121663" cy="12328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935849" y="4684063"/>
                <a:ext cx="1743407" cy="10772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sz="1600" dirty="0"/>
                  <a:t>Le dé a fait un 4</a:t>
                </a:r>
              </a:p>
              <a:p>
                <a:r>
                  <a:rPr lang="fr-FR" sz="1600" dirty="0"/>
                  <a:t>Le dé a fait un 1</a:t>
                </a:r>
              </a:p>
              <a:p>
                <a:r>
                  <a:rPr lang="fr-FR" sz="1600" dirty="0"/>
                  <a:t>Le dé a fait un 2</a:t>
                </a:r>
              </a:p>
              <a:p>
                <a:r>
                  <a:rPr lang="fr-FR" sz="1600" dirty="0"/>
                  <a:t>Le dé a fait un 6</a:t>
                </a:r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280307" y="4538568"/>
                <a:ext cx="612000" cy="612000"/>
              </a:xfrm>
              <a:prstGeom prst="ellipse">
                <a:avLst/>
              </a:prstGeom>
              <a:solidFill>
                <a:srgbClr val="E5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245" y="4448014"/>
              <a:ext cx="896190" cy="853514"/>
            </a:xfrm>
            <a:prstGeom prst="rect">
              <a:avLst/>
            </a:prstGeom>
          </p:spPr>
        </p:pic>
      </p:grpSp>
      <p:grpSp>
        <p:nvGrpSpPr>
          <p:cNvPr id="15" name="Groupe 14"/>
          <p:cNvGrpSpPr/>
          <p:nvPr/>
        </p:nvGrpSpPr>
        <p:grpSpPr>
          <a:xfrm rot="21295653">
            <a:off x="4980656" y="2847253"/>
            <a:ext cx="5711851" cy="896841"/>
            <a:chOff x="1580758" y="1518241"/>
            <a:chExt cx="2179668" cy="2403084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5" y="1689202"/>
              <a:ext cx="1986456" cy="203175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Appel au constructeur par défaut car aucun constructeur n’est défini dans la classe 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507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constructeur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Porte le même nom que la classe</a:t>
            </a:r>
          </a:p>
          <a:p>
            <a:r>
              <a:rPr lang="fr-FR" dirty="0"/>
              <a:t>N’a pas de type de retour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De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faceTiree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private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Random </a:t>
            </a:r>
            <a:r>
              <a:rPr lang="en-US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rand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Random();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De(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.lancer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</p:spTree>
    <p:extLst>
      <p:ext uri="{BB962C8B-B14F-4D97-AF65-F5344CB8AC3E}">
        <p14:creationId xmlns:p14="http://schemas.microsoft.com/office/powerpoint/2010/main" val="3384225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fr.eni.ecole.jeuDeDes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TestDe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De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monDe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u="wavyHeavy" dirty="0">
                <a:solidFill>
                  <a:srgbClr val="7F0055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</a:rPr>
              <a:t>new</a:t>
            </a:r>
            <a:r>
              <a:rPr lang="fr-FR" sz="1600" b="1" u="wavyHeavy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</a:rPr>
              <a:t> De()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monDe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.setNbFaces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(6);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do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"Le dé a fait un 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6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monDe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.lancer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monDe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.getFaceTiree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!= 6);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8" name="Groupe 17"/>
          <p:cNvGrpSpPr/>
          <p:nvPr/>
        </p:nvGrpSpPr>
        <p:grpSpPr>
          <a:xfrm rot="11328660">
            <a:off x="3936461" y="3293868"/>
            <a:ext cx="1395951" cy="144002"/>
            <a:chOff x="4754314" y="4314909"/>
            <a:chExt cx="1395951" cy="144002"/>
          </a:xfrm>
        </p:grpSpPr>
        <p:sp>
          <p:nvSpPr>
            <p:cNvPr id="19" name="Pentagone 18"/>
            <p:cNvSpPr/>
            <p:nvPr/>
          </p:nvSpPr>
          <p:spPr>
            <a:xfrm>
              <a:off x="4754314" y="4314911"/>
              <a:ext cx="1274530" cy="144000"/>
            </a:xfrm>
            <a:prstGeom prst="homePlate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0" name="Chevron 19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constructeur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grpSp>
        <p:nvGrpSpPr>
          <p:cNvPr id="15" name="Groupe 14"/>
          <p:cNvGrpSpPr/>
          <p:nvPr/>
        </p:nvGrpSpPr>
        <p:grpSpPr>
          <a:xfrm rot="21295653">
            <a:off x="4982097" y="2882001"/>
            <a:ext cx="5050115" cy="889092"/>
            <a:chOff x="1580758" y="1518241"/>
            <a:chExt cx="2179668" cy="2403084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5" y="1689202"/>
              <a:ext cx="1986456" cy="203175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62D3E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Dès qu’un constructeur est défini,</a:t>
              </a:r>
            </a:p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62D3E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il n’y a plus de constructeur</a:t>
              </a:r>
              <a:r>
                <a:rPr kumimoji="0" lang="fr-FR" sz="2000" b="1" i="0" u="none" strike="noStrike" kern="1200" cap="none" spc="0" normalizeH="0" noProof="0" dirty="0">
                  <a:ln>
                    <a:noFill/>
                  </a:ln>
                  <a:solidFill>
                    <a:srgbClr val="962D3E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 par défaut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962D3E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310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fr.eni.ecole.jeuDeDes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TestDe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De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monDe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7F0055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</a:rPr>
              <a:t> De(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fr-FR" sz="1600" b="1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</a:rPr>
              <a:t>)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do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"Le dé a fait un 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6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monDe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.lancer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monDe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.getFaceTiree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!= 6);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constructeur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8695399" y="3749271"/>
            <a:ext cx="2580011" cy="1805709"/>
            <a:chOff x="99245" y="4448014"/>
            <a:chExt cx="2580011" cy="1805709"/>
          </a:xfrm>
        </p:grpSpPr>
        <p:grpSp>
          <p:nvGrpSpPr>
            <p:cNvPr id="12" name="Groupe 11"/>
            <p:cNvGrpSpPr/>
            <p:nvPr/>
          </p:nvGrpSpPr>
          <p:grpSpPr>
            <a:xfrm>
              <a:off x="280307" y="4528408"/>
              <a:ext cx="2398949" cy="1725315"/>
              <a:chOff x="280307" y="4528408"/>
              <a:chExt cx="2398949" cy="1725315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557593" y="4528408"/>
                <a:ext cx="2121663" cy="17253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935849" y="4684063"/>
                <a:ext cx="1743407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sz="1600" dirty="0"/>
                  <a:t>Le dé a fait un 3</a:t>
                </a:r>
              </a:p>
              <a:p>
                <a:r>
                  <a:rPr lang="fr-FR" sz="1600" dirty="0"/>
                  <a:t>Le dé a fait un 3</a:t>
                </a:r>
              </a:p>
              <a:p>
                <a:r>
                  <a:rPr lang="fr-FR" sz="1600" dirty="0"/>
                  <a:t>Le dé a fait un 3</a:t>
                </a:r>
              </a:p>
              <a:p>
                <a:r>
                  <a:rPr lang="fr-FR" sz="1600" dirty="0"/>
                  <a:t>Le dé a fait un 2</a:t>
                </a:r>
              </a:p>
              <a:p>
                <a:r>
                  <a:rPr lang="fr-FR" sz="1600" dirty="0"/>
                  <a:t>Le dé a fait un 4</a:t>
                </a:r>
              </a:p>
              <a:p>
                <a:r>
                  <a:rPr lang="fr-FR" sz="1600" dirty="0"/>
                  <a:t>Le dé a fait un 6</a:t>
                </a:r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280307" y="4538568"/>
                <a:ext cx="612000" cy="612000"/>
              </a:xfrm>
              <a:prstGeom prst="ellipse">
                <a:avLst/>
              </a:prstGeom>
              <a:solidFill>
                <a:srgbClr val="E5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245" y="4448014"/>
              <a:ext cx="896190" cy="853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253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5FBF"/>
                </a:solidFill>
                <a:latin typeface="Consolas" panose="020B0609020204030204" pitchFamily="49" charset="0"/>
              </a:rPr>
              <a:t>/**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5FBF"/>
                </a:solidFill>
                <a:latin typeface="Consolas" panose="020B0609020204030204" pitchFamily="49" charset="0"/>
              </a:rPr>
              <a:t> * Constructeur pour créer un dé avec le nombre de faces passé en paramètre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fr-FR" sz="1600" b="1" dirty="0">
                <a:solidFill>
                  <a:srgbClr val="7F9FBF"/>
                </a:solidFill>
                <a:latin typeface="Consolas" panose="020B0609020204030204" pitchFamily="49" charset="0"/>
              </a:rPr>
              <a:t>@</a:t>
            </a:r>
            <a:r>
              <a:rPr lang="fr-FR" sz="1600" b="1" dirty="0" err="1">
                <a:solidFill>
                  <a:srgbClr val="7F9FBF"/>
                </a:solidFill>
                <a:latin typeface="Consolas" panose="020B0609020204030204" pitchFamily="49" charset="0"/>
              </a:rPr>
              <a:t>param</a:t>
            </a:r>
            <a:r>
              <a:rPr lang="fr-FR" sz="16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3F5FBF"/>
                </a:solidFill>
                <a:latin typeface="Consolas" panose="020B0609020204030204" pitchFamily="49" charset="0"/>
              </a:rPr>
              <a:t>nombre de faces pour le dé à créer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5FBF"/>
                </a:solidFill>
                <a:latin typeface="Consolas" panose="020B0609020204030204" pitchFamily="49" charset="0"/>
              </a:rPr>
              <a:t> */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De(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.lancer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5FBF"/>
                </a:solidFill>
                <a:latin typeface="Consolas" panose="020B0609020204030204" pitchFamily="49" charset="0"/>
              </a:rPr>
              <a:t>/**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5FBF"/>
                </a:solidFill>
                <a:latin typeface="Consolas" panose="020B0609020204030204" pitchFamily="49" charset="0"/>
              </a:rPr>
              <a:t> * Constructeur pour créer un dé à 6 faces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5FBF"/>
                </a:solidFill>
                <a:latin typeface="Consolas" panose="020B0609020204030204" pitchFamily="49" charset="0"/>
              </a:rPr>
              <a:t> */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De()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(6);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.lancer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surcharge de constructeurs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grpSp>
        <p:nvGrpSpPr>
          <p:cNvPr id="15" name="Groupe 14"/>
          <p:cNvGrpSpPr/>
          <p:nvPr/>
        </p:nvGrpSpPr>
        <p:grpSpPr>
          <a:xfrm rot="20836621">
            <a:off x="7797342" y="2311122"/>
            <a:ext cx="3302859" cy="1669427"/>
            <a:chOff x="1580758" y="1518241"/>
            <a:chExt cx="2179668" cy="2403084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5" y="1689202"/>
              <a:ext cx="1986456" cy="203175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Plusieurs</a:t>
              </a:r>
              <a:r>
                <a:rPr kumimoji="0" lang="fr-FR" sz="2000" b="1" i="0" u="none" strike="noStrike" kern="1200" cap="none" spc="0" normalizeH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 constructeurs peuvent être définis au sein d’une classe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69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5FBF"/>
                </a:solidFill>
                <a:latin typeface="Consolas" panose="020B0609020204030204" pitchFamily="49" charset="0"/>
              </a:rPr>
              <a:t>/**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5FBF"/>
                </a:solidFill>
                <a:latin typeface="Consolas" panose="020B0609020204030204" pitchFamily="49" charset="0"/>
              </a:rPr>
              <a:t> * Constructeur pour créer un dé avec le nombre de faces passé en paramètre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fr-FR" sz="1600" b="1" dirty="0">
                <a:solidFill>
                  <a:srgbClr val="7F9FBF"/>
                </a:solidFill>
                <a:latin typeface="Consolas" panose="020B0609020204030204" pitchFamily="49" charset="0"/>
              </a:rPr>
              <a:t>@</a:t>
            </a:r>
            <a:r>
              <a:rPr lang="fr-FR" sz="1600" b="1" dirty="0" err="1">
                <a:solidFill>
                  <a:srgbClr val="7F9FBF"/>
                </a:solidFill>
                <a:latin typeface="Consolas" panose="020B0609020204030204" pitchFamily="49" charset="0"/>
              </a:rPr>
              <a:t>param</a:t>
            </a:r>
            <a:r>
              <a:rPr lang="fr-FR" sz="16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3F5FBF"/>
                </a:solidFill>
                <a:latin typeface="Consolas" panose="020B0609020204030204" pitchFamily="49" charset="0"/>
              </a:rPr>
              <a:t>nombre de faces pour le dé à créer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5FBF"/>
                </a:solidFill>
                <a:latin typeface="Consolas" panose="020B0609020204030204" pitchFamily="49" charset="0"/>
              </a:rPr>
              <a:t> */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De(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.lancer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5FBF"/>
                </a:solidFill>
                <a:latin typeface="Consolas" panose="020B0609020204030204" pitchFamily="49" charset="0"/>
              </a:rPr>
              <a:t>/**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5FBF"/>
                </a:solidFill>
                <a:latin typeface="Consolas" panose="020B0609020204030204" pitchFamily="49" charset="0"/>
              </a:rPr>
              <a:t> * Constructeur pour créer un dé à 6 faces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5FBF"/>
                </a:solidFill>
                <a:latin typeface="Consolas" panose="020B0609020204030204" pitchFamily="49" charset="0"/>
              </a:rPr>
              <a:t> */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De()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7F5F"/>
                </a:solidFill>
                <a:latin typeface="Consolas" panose="020B0609020204030204" pitchFamily="49" charset="0"/>
              </a:rPr>
              <a:t>  // appel à l'autre constructeur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7F5F"/>
                </a:solidFill>
                <a:latin typeface="Consolas" panose="020B0609020204030204" pitchFamily="49" charset="0"/>
              </a:rPr>
              <a:t>  //(obligatoirement la première instruction)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(6);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surcharge de constructeurs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grpSp>
        <p:nvGrpSpPr>
          <p:cNvPr id="15" name="Groupe 14"/>
          <p:cNvGrpSpPr/>
          <p:nvPr/>
        </p:nvGrpSpPr>
        <p:grpSpPr>
          <a:xfrm rot="20836621">
            <a:off x="7797342" y="2311122"/>
            <a:ext cx="3302859" cy="1669427"/>
            <a:chOff x="1580758" y="1518241"/>
            <a:chExt cx="2179668" cy="2403084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5" y="1689202"/>
              <a:ext cx="1986456" cy="203175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Plusieurs</a:t>
              </a:r>
              <a:r>
                <a:rPr kumimoji="0" lang="fr-FR" sz="2000" b="1" i="0" u="none" strike="noStrike" kern="1200" cap="none" spc="0" normalizeH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 constructeurs peuvent être définis au sein d’une classe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18" name="Groupe 17"/>
          <p:cNvGrpSpPr/>
          <p:nvPr/>
        </p:nvGrpSpPr>
        <p:grpSpPr>
          <a:xfrm rot="21415776">
            <a:off x="7132646" y="3935208"/>
            <a:ext cx="3900108" cy="2313584"/>
            <a:chOff x="1580758" y="1518241"/>
            <a:chExt cx="2179668" cy="2403084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5" y="1689202"/>
              <a:ext cx="1986456" cy="203175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Un constructeur peut faire appel à un autre constructeur de la classe en utilisant</a:t>
              </a:r>
              <a:r>
                <a:rPr kumimoji="0" lang="fr-FR" sz="2000" b="1" i="0" u="none" strike="noStrike" kern="1200" cap="none" spc="0" normalizeH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 </a:t>
              </a:r>
              <a:r>
                <a:rPr lang="fr-FR" sz="20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this</a:t>
              </a:r>
              <a:r>
                <a:rPr lang="fr-FR" sz="2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</a:t>
              </a:r>
              <a:r>
                <a:rPr kumimoji="0" lang="fr-FR" sz="2000" b="1" i="0" u="none" strike="noStrike" kern="1200" cap="none" spc="0" normalizeH="0" noProof="0" dirty="0">
                  <a:ln>
                    <a:noFill/>
                  </a:ln>
                  <a:solidFill>
                    <a:srgbClr val="962D3E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 </a:t>
              </a:r>
              <a:r>
                <a:rPr kumimoji="0" lang="fr-FR" sz="2000" b="1" i="0" u="none" strike="noStrike" kern="1200" cap="none" spc="0" normalizeH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en première instruction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818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 dirty="0"/>
              <a:t>Créer des classes java</a:t>
            </a:r>
          </a:p>
          <a:p>
            <a:r>
              <a:rPr lang="fr-FR" dirty="0"/>
              <a:t>Ajouter des attributs d’instance et de classe</a:t>
            </a:r>
          </a:p>
          <a:p>
            <a:r>
              <a:rPr lang="fr-FR" dirty="0"/>
              <a:t>Écrire des constructeurs</a:t>
            </a:r>
          </a:p>
          <a:p>
            <a:r>
              <a:rPr lang="fr-FR" dirty="0"/>
              <a:t>Définir des méthodes d’instance et des méthodes de classe</a:t>
            </a:r>
          </a:p>
          <a:p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r>
              <a:rPr lang="fr-FR" dirty="0"/>
              <a:t>La création de classes</a:t>
            </a:r>
          </a:p>
        </p:txBody>
      </p:sp>
    </p:spTree>
    <p:extLst>
      <p:ext uri="{BB962C8B-B14F-4D97-AF65-F5344CB8AC3E}">
        <p14:creationId xmlns:p14="http://schemas.microsoft.com/office/powerpoint/2010/main" val="2699929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Valeur commune ou collective</a:t>
            </a:r>
          </a:p>
          <a:p>
            <a:r>
              <a:rPr lang="fr-FR" dirty="0"/>
              <a:t>Défini avec le mot clef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Terrain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coutConstruction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niveauConstruction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nbMaisonsDispo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= 32;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nbHotelsDispo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= 12;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fr-F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17" name="Groupe 16"/>
          <p:cNvGrpSpPr/>
          <p:nvPr/>
        </p:nvGrpSpPr>
        <p:grpSpPr>
          <a:xfrm rot="10413792">
            <a:off x="4963065" y="3620945"/>
            <a:ext cx="1237167" cy="144000"/>
            <a:chOff x="4913098" y="4314909"/>
            <a:chExt cx="1237167" cy="144000"/>
          </a:xfrm>
        </p:grpSpPr>
        <p:sp>
          <p:nvSpPr>
            <p:cNvPr id="18" name="Pentagone 17"/>
            <p:cNvSpPr/>
            <p:nvPr/>
          </p:nvSpPr>
          <p:spPr>
            <a:xfrm>
              <a:off x="4913098" y="4314909"/>
              <a:ext cx="111574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9" name="Chevron 18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attributs de classe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grpSp>
        <p:nvGrpSpPr>
          <p:cNvPr id="5" name="Groupe 4"/>
          <p:cNvGrpSpPr/>
          <p:nvPr/>
        </p:nvGrpSpPr>
        <p:grpSpPr>
          <a:xfrm rot="11398946">
            <a:off x="5848087" y="4244553"/>
            <a:ext cx="802819" cy="144000"/>
            <a:chOff x="5347446" y="4314909"/>
            <a:chExt cx="802819" cy="144000"/>
          </a:xfrm>
        </p:grpSpPr>
        <p:sp>
          <p:nvSpPr>
            <p:cNvPr id="6" name="Pentagone 5"/>
            <p:cNvSpPr/>
            <p:nvPr/>
          </p:nvSpPr>
          <p:spPr>
            <a:xfrm>
              <a:off x="5347446" y="4314909"/>
              <a:ext cx="68139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7" name="Chevron 6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 rot="10569807">
            <a:off x="4830469" y="3406257"/>
            <a:ext cx="1061613" cy="144000"/>
            <a:chOff x="5088652" y="4314909"/>
            <a:chExt cx="1061613" cy="144000"/>
          </a:xfrm>
        </p:grpSpPr>
        <p:sp>
          <p:nvSpPr>
            <p:cNvPr id="12" name="Pentagone 11"/>
            <p:cNvSpPr/>
            <p:nvPr/>
          </p:nvSpPr>
          <p:spPr>
            <a:xfrm>
              <a:off x="5088652" y="4314909"/>
              <a:ext cx="940192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3" name="Chevron 12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e 13"/>
          <p:cNvGrpSpPr/>
          <p:nvPr/>
        </p:nvGrpSpPr>
        <p:grpSpPr>
          <a:xfrm rot="21418312">
            <a:off x="5582324" y="2943529"/>
            <a:ext cx="3954261" cy="880348"/>
            <a:chOff x="1580758" y="1518241"/>
            <a:chExt cx="2179668" cy="2403084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Attributs d’instance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 rot="11161746">
            <a:off x="5753650" y="4497070"/>
            <a:ext cx="905280" cy="144001"/>
            <a:chOff x="5244985" y="4314908"/>
            <a:chExt cx="905280" cy="144001"/>
          </a:xfrm>
        </p:grpSpPr>
        <p:sp>
          <p:nvSpPr>
            <p:cNvPr id="21" name="Pentagone 20"/>
            <p:cNvSpPr/>
            <p:nvPr/>
          </p:nvSpPr>
          <p:spPr>
            <a:xfrm>
              <a:off x="5244985" y="4314908"/>
              <a:ext cx="783861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2" name="Chevron 21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 rot="336646">
            <a:off x="6377594" y="4182170"/>
            <a:ext cx="3954261" cy="880348"/>
            <a:chOff x="1580758" y="1518241"/>
            <a:chExt cx="2179668" cy="240308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Attributs de classe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142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attributs de classe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graphicFrame>
        <p:nvGraphicFramePr>
          <p:cNvPr id="23" name="Tableau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034772"/>
              </p:ext>
            </p:extLst>
          </p:nvPr>
        </p:nvGraphicFramePr>
        <p:xfrm>
          <a:off x="926823" y="2570949"/>
          <a:ext cx="2459659" cy="11652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1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407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belleville</a:t>
                      </a:r>
                      <a:r>
                        <a:rPr lang="fr-FR" dirty="0"/>
                        <a:t> : Terrain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407">
                <a:tc>
                  <a:txBody>
                    <a:bodyPr/>
                    <a:lstStyle/>
                    <a:p>
                      <a:r>
                        <a:rPr lang="fr-FR" dirty="0" err="1"/>
                        <a:t>coutConstruction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407">
                <a:tc>
                  <a:txBody>
                    <a:bodyPr/>
                    <a:lstStyle/>
                    <a:p>
                      <a:r>
                        <a:rPr lang="fr-FR" dirty="0" err="1"/>
                        <a:t>niveauConstruction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au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383934"/>
              </p:ext>
            </p:extLst>
          </p:nvPr>
        </p:nvGraphicFramePr>
        <p:xfrm>
          <a:off x="650117" y="4215755"/>
          <a:ext cx="2491547" cy="11652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4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407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lecourbe</a:t>
                      </a:r>
                      <a:r>
                        <a:rPr lang="fr-FR" dirty="0"/>
                        <a:t> : Terrain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407">
                <a:tc>
                  <a:txBody>
                    <a:bodyPr/>
                    <a:lstStyle/>
                    <a:p>
                      <a:r>
                        <a:rPr lang="fr-FR" dirty="0" err="1"/>
                        <a:t>coutConstruction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407">
                <a:tc>
                  <a:txBody>
                    <a:bodyPr/>
                    <a:lstStyle/>
                    <a:p>
                      <a:r>
                        <a:rPr lang="fr-FR" dirty="0" err="1"/>
                        <a:t>niveauConstruction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au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064169"/>
              </p:ext>
            </p:extLst>
          </p:nvPr>
        </p:nvGraphicFramePr>
        <p:xfrm>
          <a:off x="3650494" y="4315947"/>
          <a:ext cx="2459659" cy="11652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1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407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vaugirard</a:t>
                      </a:r>
                      <a:r>
                        <a:rPr lang="fr-FR" dirty="0"/>
                        <a:t> : Terrain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407">
                <a:tc>
                  <a:txBody>
                    <a:bodyPr/>
                    <a:lstStyle/>
                    <a:p>
                      <a:r>
                        <a:rPr lang="fr-FR" dirty="0" err="1"/>
                        <a:t>coutConstruction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407">
                <a:tc>
                  <a:txBody>
                    <a:bodyPr/>
                    <a:lstStyle/>
                    <a:p>
                      <a:r>
                        <a:rPr lang="fr-FR" dirty="0" err="1"/>
                        <a:t>niveauConstruction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Tableau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256987"/>
              </p:ext>
            </p:extLst>
          </p:nvPr>
        </p:nvGraphicFramePr>
        <p:xfrm>
          <a:off x="6943052" y="4493413"/>
          <a:ext cx="2583298" cy="11652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4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407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paix</a:t>
                      </a:r>
                      <a:r>
                        <a:rPr lang="fr-FR" baseline="0" dirty="0"/>
                        <a:t> </a:t>
                      </a:r>
                      <a:r>
                        <a:rPr lang="fr-FR" dirty="0"/>
                        <a:t>: Terrain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407">
                <a:tc>
                  <a:txBody>
                    <a:bodyPr/>
                    <a:lstStyle/>
                    <a:p>
                      <a:r>
                        <a:rPr lang="fr-FR" dirty="0" err="1"/>
                        <a:t>coutConstruction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407">
                <a:tc>
                  <a:txBody>
                    <a:bodyPr/>
                    <a:lstStyle/>
                    <a:p>
                      <a:r>
                        <a:rPr lang="fr-FR" dirty="0" err="1"/>
                        <a:t>niveauConstruction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9" name="Imag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5" y="1517961"/>
            <a:ext cx="2667000" cy="1333500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6110155" y="2032313"/>
            <a:ext cx="371475" cy="304795"/>
          </a:xfrm>
          <a:prstGeom prst="rect">
            <a:avLst/>
          </a:prstGeom>
          <a:solidFill>
            <a:schemeClr val="bg1"/>
          </a:solidFill>
          <a:ln>
            <a:solidFill>
              <a:srgbClr val="348899"/>
            </a:solidFill>
          </a:ln>
        </p:spPr>
        <p:txBody>
          <a:bodyPr vert="horz" wrap="none" lIns="91440" tIns="45720" rIns="91440" bIns="45720" rtlCol="0" anchor="b">
            <a:normAutofit fontScale="92500" lnSpcReduction="10000"/>
          </a:bodyPr>
          <a:lstStyle/>
          <a:p>
            <a:r>
              <a:rPr lang="fr-FR" sz="1600" dirty="0"/>
              <a:t>32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110155" y="2337108"/>
            <a:ext cx="371475" cy="304795"/>
          </a:xfrm>
          <a:prstGeom prst="rect">
            <a:avLst/>
          </a:prstGeom>
          <a:solidFill>
            <a:schemeClr val="bg1"/>
          </a:solidFill>
          <a:ln>
            <a:solidFill>
              <a:srgbClr val="348899"/>
            </a:solidFill>
          </a:ln>
        </p:spPr>
        <p:txBody>
          <a:bodyPr vert="horz" wrap="none" lIns="91440" tIns="45720" rIns="91440" bIns="45720" rtlCol="0" anchor="b">
            <a:normAutofit fontScale="92500" lnSpcReduction="10000"/>
          </a:bodyPr>
          <a:lstStyle/>
          <a:p>
            <a:r>
              <a:rPr lang="fr-FR" sz="1600" dirty="0"/>
              <a:t>12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015957" y="3394888"/>
            <a:ext cx="301686" cy="276999"/>
          </a:xfrm>
          <a:prstGeom prst="rect">
            <a:avLst/>
          </a:prstGeom>
          <a:solidFill>
            <a:srgbClr val="E5E6E6"/>
          </a:solidFill>
        </p:spPr>
        <p:txBody>
          <a:bodyPr wrap="none" tIns="0" bIns="0">
            <a:spAutoFit/>
          </a:bodyPr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6110154" y="2032312"/>
            <a:ext cx="371475" cy="304795"/>
          </a:xfrm>
          <a:prstGeom prst="rect">
            <a:avLst/>
          </a:prstGeom>
          <a:solidFill>
            <a:schemeClr val="bg1"/>
          </a:solidFill>
          <a:ln>
            <a:solidFill>
              <a:srgbClr val="348899"/>
            </a:solidFill>
          </a:ln>
        </p:spPr>
        <p:txBody>
          <a:bodyPr vert="horz" wrap="none" lIns="91440" tIns="45720" rIns="91440" bIns="45720" rtlCol="0" anchor="b">
            <a:normAutofit fontScale="92500" lnSpcReduction="10000"/>
          </a:bodyPr>
          <a:lstStyle/>
          <a:p>
            <a:r>
              <a:rPr lang="fr-FR" sz="1600" dirty="0"/>
              <a:t>31</a:t>
            </a:r>
          </a:p>
        </p:txBody>
      </p:sp>
      <p:graphicFrame>
        <p:nvGraphicFramePr>
          <p:cNvPr id="34" name="Tableau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606380"/>
              </p:ext>
            </p:extLst>
          </p:nvPr>
        </p:nvGraphicFramePr>
        <p:xfrm>
          <a:off x="4338832" y="3036733"/>
          <a:ext cx="2583298" cy="11652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4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407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bourse</a:t>
                      </a:r>
                      <a:r>
                        <a:rPr lang="fr-FR" baseline="0" dirty="0"/>
                        <a:t> </a:t>
                      </a:r>
                      <a:r>
                        <a:rPr lang="fr-FR" dirty="0"/>
                        <a:t>: Terrain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407">
                <a:tc>
                  <a:txBody>
                    <a:bodyPr/>
                    <a:lstStyle/>
                    <a:p>
                      <a:r>
                        <a:rPr lang="fr-FR" dirty="0" err="1"/>
                        <a:t>coutConstruction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407">
                <a:tc>
                  <a:txBody>
                    <a:bodyPr/>
                    <a:lstStyle/>
                    <a:p>
                      <a:r>
                        <a:rPr lang="fr-FR" dirty="0" err="1"/>
                        <a:t>niveauConstruction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Rectangle 34"/>
          <p:cNvSpPr/>
          <p:nvPr/>
        </p:nvSpPr>
        <p:spPr>
          <a:xfrm>
            <a:off x="9095590" y="5318403"/>
            <a:ext cx="301686" cy="276999"/>
          </a:xfrm>
          <a:prstGeom prst="rect">
            <a:avLst/>
          </a:prstGeom>
          <a:solidFill>
            <a:schemeClr val="bg2"/>
          </a:solidFill>
        </p:spPr>
        <p:txBody>
          <a:bodyPr wrap="none" tIns="0" bIns="0">
            <a:spAutoFit/>
          </a:bodyPr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10154" y="2032312"/>
            <a:ext cx="371475" cy="304795"/>
          </a:xfrm>
          <a:prstGeom prst="rect">
            <a:avLst/>
          </a:prstGeom>
          <a:solidFill>
            <a:schemeClr val="bg1"/>
          </a:solidFill>
          <a:ln>
            <a:solidFill>
              <a:srgbClr val="348899"/>
            </a:solidFill>
          </a:ln>
        </p:spPr>
        <p:txBody>
          <a:bodyPr vert="horz" wrap="none" lIns="91440" tIns="45720" rIns="91440" bIns="45720" rtlCol="0" anchor="b">
            <a:normAutofit fontScale="92500" lnSpcReduction="10000"/>
          </a:bodyPr>
          <a:lstStyle/>
          <a:p>
            <a:r>
              <a:rPr lang="fr-FR" sz="1600" dirty="0"/>
              <a:t>30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015957" y="3394887"/>
            <a:ext cx="301686" cy="276999"/>
          </a:xfrm>
          <a:prstGeom prst="rect">
            <a:avLst/>
          </a:prstGeom>
          <a:solidFill>
            <a:srgbClr val="E5E6E6"/>
          </a:solidFill>
        </p:spPr>
        <p:txBody>
          <a:bodyPr wrap="none" tIns="0" bIns="0">
            <a:spAutoFit/>
          </a:bodyPr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6110153" y="2032311"/>
            <a:ext cx="371475" cy="304795"/>
          </a:xfrm>
          <a:prstGeom prst="rect">
            <a:avLst/>
          </a:prstGeom>
          <a:solidFill>
            <a:schemeClr val="bg1"/>
          </a:solidFill>
          <a:ln>
            <a:solidFill>
              <a:srgbClr val="348899"/>
            </a:solidFill>
          </a:ln>
        </p:spPr>
        <p:txBody>
          <a:bodyPr vert="horz" wrap="none" lIns="91440" tIns="45720" rIns="91440" bIns="45720" rtlCol="0" anchor="b">
            <a:normAutofit fontScale="92500" lnSpcReduction="10000"/>
          </a:bodyPr>
          <a:lstStyle/>
          <a:p>
            <a:r>
              <a:rPr lang="fr-FR" sz="1600" dirty="0"/>
              <a:t>29</a:t>
            </a:r>
          </a:p>
        </p:txBody>
      </p:sp>
      <p:grpSp>
        <p:nvGrpSpPr>
          <p:cNvPr id="39" name="Groupe 38"/>
          <p:cNvGrpSpPr/>
          <p:nvPr/>
        </p:nvGrpSpPr>
        <p:grpSpPr>
          <a:xfrm rot="11398946">
            <a:off x="6657331" y="2193159"/>
            <a:ext cx="802819" cy="144000"/>
            <a:chOff x="5347446" y="4314909"/>
            <a:chExt cx="802819" cy="144000"/>
          </a:xfrm>
        </p:grpSpPr>
        <p:sp>
          <p:nvSpPr>
            <p:cNvPr id="40" name="Pentagone 39"/>
            <p:cNvSpPr/>
            <p:nvPr/>
          </p:nvSpPr>
          <p:spPr>
            <a:xfrm>
              <a:off x="5347446" y="4314909"/>
              <a:ext cx="68139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1" name="Chevron 40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e 41"/>
          <p:cNvGrpSpPr/>
          <p:nvPr/>
        </p:nvGrpSpPr>
        <p:grpSpPr>
          <a:xfrm rot="11161746">
            <a:off x="6562894" y="2445676"/>
            <a:ext cx="905280" cy="144001"/>
            <a:chOff x="5244985" y="4314908"/>
            <a:chExt cx="905280" cy="144001"/>
          </a:xfrm>
        </p:grpSpPr>
        <p:sp>
          <p:nvSpPr>
            <p:cNvPr id="43" name="Pentagone 42"/>
            <p:cNvSpPr/>
            <p:nvPr/>
          </p:nvSpPr>
          <p:spPr>
            <a:xfrm>
              <a:off x="5244985" y="4314908"/>
              <a:ext cx="783861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4" name="Chevron 43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 rot="210507">
            <a:off x="7186838" y="2130776"/>
            <a:ext cx="3954261" cy="880348"/>
            <a:chOff x="1580758" y="1518241"/>
            <a:chExt cx="2179668" cy="2403084"/>
          </a:xfrm>
        </p:grpSpPr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Attributs de classe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 rot="10413792">
            <a:off x="6947224" y="3840764"/>
            <a:ext cx="1237167" cy="144000"/>
            <a:chOff x="4913098" y="4314909"/>
            <a:chExt cx="1237167" cy="144000"/>
          </a:xfrm>
        </p:grpSpPr>
        <p:sp>
          <p:nvSpPr>
            <p:cNvPr id="49" name="Pentagone 48"/>
            <p:cNvSpPr/>
            <p:nvPr/>
          </p:nvSpPr>
          <p:spPr>
            <a:xfrm>
              <a:off x="4913098" y="4314909"/>
              <a:ext cx="111574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50" name="Chevron 49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 rot="10569807">
            <a:off x="6925758" y="3567441"/>
            <a:ext cx="1061613" cy="144000"/>
            <a:chOff x="5088652" y="4314909"/>
            <a:chExt cx="1061613" cy="144000"/>
          </a:xfrm>
        </p:grpSpPr>
        <p:sp>
          <p:nvSpPr>
            <p:cNvPr id="52" name="Pentagone 51"/>
            <p:cNvSpPr/>
            <p:nvPr/>
          </p:nvSpPr>
          <p:spPr>
            <a:xfrm>
              <a:off x="5088652" y="4314909"/>
              <a:ext cx="940192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53" name="Chevron 52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 rot="21418312">
            <a:off x="7677613" y="3104713"/>
            <a:ext cx="3954261" cy="880348"/>
            <a:chOff x="1580758" y="1518241"/>
            <a:chExt cx="2179668" cy="2403084"/>
          </a:xfrm>
        </p:grpSpPr>
        <p:pic>
          <p:nvPicPr>
            <p:cNvPr id="55" name="Image 5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Attributs d’instance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10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Valeur commune ou collective</a:t>
            </a:r>
          </a:p>
          <a:p>
            <a:r>
              <a:rPr lang="fr-FR" dirty="0"/>
              <a:t>Défini avec le mot clef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De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faceTiree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private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Random </a:t>
            </a:r>
            <a:r>
              <a:rPr lang="en-US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rand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Random();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7" name="Groupe 16"/>
          <p:cNvGrpSpPr/>
          <p:nvPr/>
        </p:nvGrpSpPr>
        <p:grpSpPr>
          <a:xfrm rot="10413792">
            <a:off x="3962940" y="3620945"/>
            <a:ext cx="1237167" cy="144000"/>
            <a:chOff x="4913098" y="4314909"/>
            <a:chExt cx="1237167" cy="144000"/>
          </a:xfrm>
        </p:grpSpPr>
        <p:sp>
          <p:nvSpPr>
            <p:cNvPr id="18" name="Pentagone 17"/>
            <p:cNvSpPr/>
            <p:nvPr/>
          </p:nvSpPr>
          <p:spPr>
            <a:xfrm>
              <a:off x="4913098" y="4314909"/>
              <a:ext cx="111574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9" name="Chevron 18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attributs de classe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grpSp>
        <p:nvGrpSpPr>
          <p:cNvPr id="5" name="Groupe 4"/>
          <p:cNvGrpSpPr/>
          <p:nvPr/>
        </p:nvGrpSpPr>
        <p:grpSpPr>
          <a:xfrm rot="11161746">
            <a:off x="6251598" y="4036372"/>
            <a:ext cx="802819" cy="144000"/>
            <a:chOff x="5347446" y="4314909"/>
            <a:chExt cx="802819" cy="144000"/>
          </a:xfrm>
        </p:grpSpPr>
        <p:sp>
          <p:nvSpPr>
            <p:cNvPr id="6" name="Pentagone 5"/>
            <p:cNvSpPr/>
            <p:nvPr/>
          </p:nvSpPr>
          <p:spPr>
            <a:xfrm>
              <a:off x="5347446" y="4314909"/>
              <a:ext cx="68139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7" name="Chevron 6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 rot="336646">
            <a:off x="6728139" y="3831632"/>
            <a:ext cx="3954261" cy="880348"/>
            <a:chOff x="1580758" y="1518241"/>
            <a:chExt cx="2179668" cy="240308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Attribut de classe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 rot="10569807">
            <a:off x="3830344" y="3406257"/>
            <a:ext cx="1061613" cy="144000"/>
            <a:chOff x="5088652" y="4314909"/>
            <a:chExt cx="1061613" cy="144000"/>
          </a:xfrm>
        </p:grpSpPr>
        <p:sp>
          <p:nvSpPr>
            <p:cNvPr id="12" name="Pentagone 11"/>
            <p:cNvSpPr/>
            <p:nvPr/>
          </p:nvSpPr>
          <p:spPr>
            <a:xfrm>
              <a:off x="5088652" y="4314909"/>
              <a:ext cx="940192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3" name="Chevron 12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e 13"/>
          <p:cNvGrpSpPr/>
          <p:nvPr/>
        </p:nvGrpSpPr>
        <p:grpSpPr>
          <a:xfrm rot="21418312">
            <a:off x="4582199" y="2838754"/>
            <a:ext cx="3954261" cy="880348"/>
            <a:chOff x="1580758" y="1518241"/>
            <a:chExt cx="2179668" cy="2403084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Attributs d’instance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0429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Pourquoi le générateur de nombres pseudo-aléatoires doit être partagé entre toutes les instances ?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grpSp>
        <p:nvGrpSpPr>
          <p:cNvPr id="45" name="Groupe 44"/>
          <p:cNvGrpSpPr/>
          <p:nvPr/>
        </p:nvGrpSpPr>
        <p:grpSpPr>
          <a:xfrm>
            <a:off x="18962" y="1927182"/>
            <a:ext cx="12149422" cy="1989238"/>
            <a:chOff x="18962" y="1927182"/>
            <a:chExt cx="12149422" cy="1989238"/>
          </a:xfrm>
        </p:grpSpPr>
        <p:sp>
          <p:nvSpPr>
            <p:cNvPr id="5" name="Forme libre 4"/>
            <p:cNvSpPr/>
            <p:nvPr/>
          </p:nvSpPr>
          <p:spPr>
            <a:xfrm>
              <a:off x="86849" y="2009972"/>
              <a:ext cx="12010457" cy="1665558"/>
            </a:xfrm>
            <a:custGeom>
              <a:avLst/>
              <a:gdLst>
                <a:gd name="connsiteX0" fmla="*/ 0 w 11688417"/>
                <a:gd name="connsiteY0" fmla="*/ 298174 h 1152979"/>
                <a:gd name="connsiteX1" fmla="*/ 1272209 w 11688417"/>
                <a:gd name="connsiteY1" fmla="*/ 824948 h 1152979"/>
                <a:gd name="connsiteX2" fmla="*/ 2594113 w 11688417"/>
                <a:gd name="connsiteY2" fmla="*/ 934279 h 1152979"/>
                <a:gd name="connsiteX3" fmla="*/ 3677478 w 11688417"/>
                <a:gd name="connsiteY3" fmla="*/ 1152939 h 1152979"/>
                <a:gd name="connsiteX4" fmla="*/ 6172200 w 11688417"/>
                <a:gd name="connsiteY4" fmla="*/ 954157 h 1152979"/>
                <a:gd name="connsiteX5" fmla="*/ 8796130 w 11688417"/>
                <a:gd name="connsiteY5" fmla="*/ 745435 h 1152979"/>
                <a:gd name="connsiteX6" fmla="*/ 10088217 w 11688417"/>
                <a:gd name="connsiteY6" fmla="*/ 526774 h 1152979"/>
                <a:gd name="connsiteX7" fmla="*/ 10485782 w 11688417"/>
                <a:gd name="connsiteY7" fmla="*/ 318052 h 1152979"/>
                <a:gd name="connsiteX8" fmla="*/ 10863469 w 11688417"/>
                <a:gd name="connsiteY8" fmla="*/ 447261 h 1152979"/>
                <a:gd name="connsiteX9" fmla="*/ 11688417 w 11688417"/>
                <a:gd name="connsiteY9" fmla="*/ 0 h 1152979"/>
                <a:gd name="connsiteX10" fmla="*/ 11688417 w 11688417"/>
                <a:gd name="connsiteY10" fmla="*/ 0 h 1152979"/>
                <a:gd name="connsiteX11" fmla="*/ 11688417 w 11688417"/>
                <a:gd name="connsiteY11" fmla="*/ 0 h 1152979"/>
                <a:gd name="connsiteX0" fmla="*/ 0 w 11688417"/>
                <a:gd name="connsiteY0" fmla="*/ 298174 h 1152979"/>
                <a:gd name="connsiteX1" fmla="*/ 1272209 w 11688417"/>
                <a:gd name="connsiteY1" fmla="*/ 824948 h 1152979"/>
                <a:gd name="connsiteX2" fmla="*/ 2594113 w 11688417"/>
                <a:gd name="connsiteY2" fmla="*/ 934279 h 1152979"/>
                <a:gd name="connsiteX3" fmla="*/ 3677478 w 11688417"/>
                <a:gd name="connsiteY3" fmla="*/ 1152939 h 1152979"/>
                <a:gd name="connsiteX4" fmla="*/ 6172200 w 11688417"/>
                <a:gd name="connsiteY4" fmla="*/ 954157 h 1152979"/>
                <a:gd name="connsiteX5" fmla="*/ 8796130 w 11688417"/>
                <a:gd name="connsiteY5" fmla="*/ 745435 h 1152979"/>
                <a:gd name="connsiteX6" fmla="*/ 10088217 w 11688417"/>
                <a:gd name="connsiteY6" fmla="*/ 526774 h 1152979"/>
                <a:gd name="connsiteX7" fmla="*/ 10426147 w 11688417"/>
                <a:gd name="connsiteY7" fmla="*/ 387626 h 1152979"/>
                <a:gd name="connsiteX8" fmla="*/ 10863469 w 11688417"/>
                <a:gd name="connsiteY8" fmla="*/ 447261 h 1152979"/>
                <a:gd name="connsiteX9" fmla="*/ 11688417 w 11688417"/>
                <a:gd name="connsiteY9" fmla="*/ 0 h 1152979"/>
                <a:gd name="connsiteX10" fmla="*/ 11688417 w 11688417"/>
                <a:gd name="connsiteY10" fmla="*/ 0 h 1152979"/>
                <a:gd name="connsiteX11" fmla="*/ 11688417 w 11688417"/>
                <a:gd name="connsiteY11" fmla="*/ 0 h 1152979"/>
                <a:gd name="connsiteX0" fmla="*/ 0 w 11688417"/>
                <a:gd name="connsiteY0" fmla="*/ 298174 h 1152979"/>
                <a:gd name="connsiteX1" fmla="*/ 1272209 w 11688417"/>
                <a:gd name="connsiteY1" fmla="*/ 824948 h 1152979"/>
                <a:gd name="connsiteX2" fmla="*/ 2594113 w 11688417"/>
                <a:gd name="connsiteY2" fmla="*/ 934279 h 1152979"/>
                <a:gd name="connsiteX3" fmla="*/ 3677478 w 11688417"/>
                <a:gd name="connsiteY3" fmla="*/ 1152939 h 1152979"/>
                <a:gd name="connsiteX4" fmla="*/ 6172200 w 11688417"/>
                <a:gd name="connsiteY4" fmla="*/ 954157 h 1152979"/>
                <a:gd name="connsiteX5" fmla="*/ 8796130 w 11688417"/>
                <a:gd name="connsiteY5" fmla="*/ 745435 h 1152979"/>
                <a:gd name="connsiteX6" fmla="*/ 10088217 w 11688417"/>
                <a:gd name="connsiteY6" fmla="*/ 526774 h 1152979"/>
                <a:gd name="connsiteX7" fmla="*/ 10426147 w 11688417"/>
                <a:gd name="connsiteY7" fmla="*/ 387626 h 1152979"/>
                <a:gd name="connsiteX8" fmla="*/ 11161643 w 11688417"/>
                <a:gd name="connsiteY8" fmla="*/ 397566 h 1152979"/>
                <a:gd name="connsiteX9" fmla="*/ 11688417 w 11688417"/>
                <a:gd name="connsiteY9" fmla="*/ 0 h 1152979"/>
                <a:gd name="connsiteX10" fmla="*/ 11688417 w 11688417"/>
                <a:gd name="connsiteY10" fmla="*/ 0 h 1152979"/>
                <a:gd name="connsiteX11" fmla="*/ 11688417 w 11688417"/>
                <a:gd name="connsiteY11" fmla="*/ 0 h 1152979"/>
                <a:gd name="connsiteX0" fmla="*/ 0 w 11498541"/>
                <a:gd name="connsiteY0" fmla="*/ 0 h 1626799"/>
                <a:gd name="connsiteX1" fmla="*/ 1082333 w 11498541"/>
                <a:gd name="connsiteY1" fmla="*/ 1298768 h 1626799"/>
                <a:gd name="connsiteX2" fmla="*/ 2404237 w 11498541"/>
                <a:gd name="connsiteY2" fmla="*/ 1408099 h 1626799"/>
                <a:gd name="connsiteX3" fmla="*/ 3487602 w 11498541"/>
                <a:gd name="connsiteY3" fmla="*/ 1626759 h 1626799"/>
                <a:gd name="connsiteX4" fmla="*/ 5982324 w 11498541"/>
                <a:gd name="connsiteY4" fmla="*/ 1427977 h 1626799"/>
                <a:gd name="connsiteX5" fmla="*/ 8606254 w 11498541"/>
                <a:gd name="connsiteY5" fmla="*/ 1219255 h 1626799"/>
                <a:gd name="connsiteX6" fmla="*/ 9898341 w 11498541"/>
                <a:gd name="connsiteY6" fmla="*/ 1000594 h 1626799"/>
                <a:gd name="connsiteX7" fmla="*/ 10236271 w 11498541"/>
                <a:gd name="connsiteY7" fmla="*/ 861446 h 1626799"/>
                <a:gd name="connsiteX8" fmla="*/ 10971767 w 11498541"/>
                <a:gd name="connsiteY8" fmla="*/ 871386 h 1626799"/>
                <a:gd name="connsiteX9" fmla="*/ 11498541 w 11498541"/>
                <a:gd name="connsiteY9" fmla="*/ 473820 h 1626799"/>
                <a:gd name="connsiteX10" fmla="*/ 11498541 w 11498541"/>
                <a:gd name="connsiteY10" fmla="*/ 473820 h 1626799"/>
                <a:gd name="connsiteX11" fmla="*/ 11498541 w 11498541"/>
                <a:gd name="connsiteY11" fmla="*/ 473820 h 1626799"/>
                <a:gd name="connsiteX0" fmla="*/ 259558 w 11758099"/>
                <a:gd name="connsiteY0" fmla="*/ 0 h 1626799"/>
                <a:gd name="connsiteX1" fmla="*/ 1341891 w 11758099"/>
                <a:gd name="connsiteY1" fmla="*/ 1298768 h 1626799"/>
                <a:gd name="connsiteX2" fmla="*/ 2663795 w 11758099"/>
                <a:gd name="connsiteY2" fmla="*/ 1408099 h 1626799"/>
                <a:gd name="connsiteX3" fmla="*/ 3747160 w 11758099"/>
                <a:gd name="connsiteY3" fmla="*/ 1626759 h 1626799"/>
                <a:gd name="connsiteX4" fmla="*/ 6241882 w 11758099"/>
                <a:gd name="connsiteY4" fmla="*/ 1427977 h 1626799"/>
                <a:gd name="connsiteX5" fmla="*/ 8865812 w 11758099"/>
                <a:gd name="connsiteY5" fmla="*/ 1219255 h 1626799"/>
                <a:gd name="connsiteX6" fmla="*/ 10157899 w 11758099"/>
                <a:gd name="connsiteY6" fmla="*/ 1000594 h 1626799"/>
                <a:gd name="connsiteX7" fmla="*/ 10495829 w 11758099"/>
                <a:gd name="connsiteY7" fmla="*/ 861446 h 1626799"/>
                <a:gd name="connsiteX8" fmla="*/ 11231325 w 11758099"/>
                <a:gd name="connsiteY8" fmla="*/ 871386 h 1626799"/>
                <a:gd name="connsiteX9" fmla="*/ 11758099 w 11758099"/>
                <a:gd name="connsiteY9" fmla="*/ 473820 h 1626799"/>
                <a:gd name="connsiteX10" fmla="*/ 11758099 w 11758099"/>
                <a:gd name="connsiteY10" fmla="*/ 473820 h 1626799"/>
                <a:gd name="connsiteX11" fmla="*/ 11758099 w 11758099"/>
                <a:gd name="connsiteY11" fmla="*/ 473820 h 1626799"/>
                <a:gd name="connsiteX0" fmla="*/ 292975 w 11791516"/>
                <a:gd name="connsiteY0" fmla="*/ 0 h 1626799"/>
                <a:gd name="connsiteX1" fmla="*/ 1120476 w 11791516"/>
                <a:gd name="connsiteY1" fmla="*/ 1166355 h 1626799"/>
                <a:gd name="connsiteX2" fmla="*/ 2697212 w 11791516"/>
                <a:gd name="connsiteY2" fmla="*/ 1408099 h 1626799"/>
                <a:gd name="connsiteX3" fmla="*/ 3780577 w 11791516"/>
                <a:gd name="connsiteY3" fmla="*/ 1626759 h 1626799"/>
                <a:gd name="connsiteX4" fmla="*/ 6275299 w 11791516"/>
                <a:gd name="connsiteY4" fmla="*/ 1427977 h 1626799"/>
                <a:gd name="connsiteX5" fmla="*/ 8899229 w 11791516"/>
                <a:gd name="connsiteY5" fmla="*/ 1219255 h 1626799"/>
                <a:gd name="connsiteX6" fmla="*/ 10191316 w 11791516"/>
                <a:gd name="connsiteY6" fmla="*/ 1000594 h 1626799"/>
                <a:gd name="connsiteX7" fmla="*/ 10529246 w 11791516"/>
                <a:gd name="connsiteY7" fmla="*/ 861446 h 1626799"/>
                <a:gd name="connsiteX8" fmla="*/ 11264742 w 11791516"/>
                <a:gd name="connsiteY8" fmla="*/ 871386 h 1626799"/>
                <a:gd name="connsiteX9" fmla="*/ 11791516 w 11791516"/>
                <a:gd name="connsiteY9" fmla="*/ 473820 h 1626799"/>
                <a:gd name="connsiteX10" fmla="*/ 11791516 w 11791516"/>
                <a:gd name="connsiteY10" fmla="*/ 473820 h 1626799"/>
                <a:gd name="connsiteX11" fmla="*/ 11791516 w 11791516"/>
                <a:gd name="connsiteY11" fmla="*/ 473820 h 1626799"/>
                <a:gd name="connsiteX0" fmla="*/ 292975 w 11917729"/>
                <a:gd name="connsiteY0" fmla="*/ 0 h 1626799"/>
                <a:gd name="connsiteX1" fmla="*/ 1120476 w 11917729"/>
                <a:gd name="connsiteY1" fmla="*/ 1166355 h 1626799"/>
                <a:gd name="connsiteX2" fmla="*/ 2697212 w 11917729"/>
                <a:gd name="connsiteY2" fmla="*/ 1408099 h 1626799"/>
                <a:gd name="connsiteX3" fmla="*/ 3780577 w 11917729"/>
                <a:gd name="connsiteY3" fmla="*/ 1626759 h 1626799"/>
                <a:gd name="connsiteX4" fmla="*/ 6275299 w 11917729"/>
                <a:gd name="connsiteY4" fmla="*/ 1427977 h 1626799"/>
                <a:gd name="connsiteX5" fmla="*/ 8899229 w 11917729"/>
                <a:gd name="connsiteY5" fmla="*/ 1219255 h 1626799"/>
                <a:gd name="connsiteX6" fmla="*/ 10191316 w 11917729"/>
                <a:gd name="connsiteY6" fmla="*/ 1000594 h 1626799"/>
                <a:gd name="connsiteX7" fmla="*/ 10529246 w 11917729"/>
                <a:gd name="connsiteY7" fmla="*/ 861446 h 1626799"/>
                <a:gd name="connsiteX8" fmla="*/ 11264742 w 11917729"/>
                <a:gd name="connsiteY8" fmla="*/ 871386 h 1626799"/>
                <a:gd name="connsiteX9" fmla="*/ 11791516 w 11917729"/>
                <a:gd name="connsiteY9" fmla="*/ 473820 h 1626799"/>
                <a:gd name="connsiteX10" fmla="*/ 11791516 w 11917729"/>
                <a:gd name="connsiteY10" fmla="*/ 473820 h 1626799"/>
                <a:gd name="connsiteX11" fmla="*/ 11917729 w 11917729"/>
                <a:gd name="connsiteY11" fmla="*/ 23060 h 1626799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830153 w 12010457"/>
                <a:gd name="connsiteY10" fmla="*/ 53060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2010457 w 12010457"/>
                <a:gd name="connsiteY10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814698 w 12010457"/>
                <a:gd name="connsiteY9" fmla="*/ 543489 h 1665558"/>
                <a:gd name="connsiteX10" fmla="*/ 12010457 w 12010457"/>
                <a:gd name="connsiteY10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814698 w 12010457"/>
                <a:gd name="connsiteY9" fmla="*/ 543489 h 1665558"/>
                <a:gd name="connsiteX10" fmla="*/ 12010457 w 12010457"/>
                <a:gd name="connsiteY10" fmla="*/ 0 h 166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10457" h="1665558">
                  <a:moveTo>
                    <a:pt x="292975" y="38759"/>
                  </a:moveTo>
                  <a:cubicBezTo>
                    <a:pt x="-573753" y="618894"/>
                    <a:pt x="719770" y="970431"/>
                    <a:pt x="1120476" y="1205114"/>
                  </a:cubicBezTo>
                  <a:cubicBezTo>
                    <a:pt x="1521182" y="1439797"/>
                    <a:pt x="2253862" y="1370124"/>
                    <a:pt x="2697212" y="1446858"/>
                  </a:cubicBezTo>
                  <a:cubicBezTo>
                    <a:pt x="3140562" y="1523592"/>
                    <a:pt x="3184229" y="1662205"/>
                    <a:pt x="3780577" y="1665518"/>
                  </a:cubicBezTo>
                  <a:cubicBezTo>
                    <a:pt x="4376925" y="1668831"/>
                    <a:pt x="6275299" y="1466736"/>
                    <a:pt x="6275299" y="1466736"/>
                  </a:cubicBezTo>
                  <a:lnTo>
                    <a:pt x="8899229" y="1258014"/>
                  </a:lnTo>
                  <a:cubicBezTo>
                    <a:pt x="9551898" y="1186784"/>
                    <a:pt x="9919646" y="1098988"/>
                    <a:pt x="10191316" y="1039353"/>
                  </a:cubicBezTo>
                  <a:cubicBezTo>
                    <a:pt x="10462986" y="979718"/>
                    <a:pt x="10350342" y="921740"/>
                    <a:pt x="10529246" y="900205"/>
                  </a:cubicBezTo>
                  <a:cubicBezTo>
                    <a:pt x="10708150" y="878670"/>
                    <a:pt x="11050500" y="969598"/>
                    <a:pt x="11264742" y="910145"/>
                  </a:cubicBezTo>
                  <a:cubicBezTo>
                    <a:pt x="11478984" y="850692"/>
                    <a:pt x="11690412" y="695180"/>
                    <a:pt x="11814698" y="543489"/>
                  </a:cubicBezTo>
                  <a:cubicBezTo>
                    <a:pt x="11938984" y="391798"/>
                    <a:pt x="11998329" y="235575"/>
                    <a:pt x="12010457" y="0"/>
                  </a:cubicBezTo>
                </a:path>
              </a:pathLst>
            </a:cu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/>
            <p:cNvSpPr/>
            <p:nvPr/>
          </p:nvSpPr>
          <p:spPr>
            <a:xfrm>
              <a:off x="4056270" y="3456830"/>
              <a:ext cx="360000" cy="360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17</a:t>
              </a:r>
              <a:endParaRPr lang="fr-FR" sz="700" dirty="0"/>
            </a:p>
          </p:txBody>
        </p:sp>
        <p:sp>
          <p:nvSpPr>
            <p:cNvPr id="7" name="Ellipse 6"/>
            <p:cNvSpPr/>
            <p:nvPr/>
          </p:nvSpPr>
          <p:spPr>
            <a:xfrm>
              <a:off x="3151114" y="3418270"/>
              <a:ext cx="360000" cy="360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77</a:t>
              </a:r>
              <a:endParaRPr lang="fr-FR" sz="700" dirty="0"/>
            </a:p>
          </p:txBody>
        </p:sp>
        <p:sp>
          <p:nvSpPr>
            <p:cNvPr id="8" name="Ellipse 7"/>
            <p:cNvSpPr/>
            <p:nvPr/>
          </p:nvSpPr>
          <p:spPr>
            <a:xfrm>
              <a:off x="2678769" y="3284990"/>
              <a:ext cx="342000" cy="34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82</a:t>
              </a:r>
              <a:endParaRPr lang="fr-FR" sz="700" dirty="0"/>
            </a:p>
          </p:txBody>
        </p:sp>
        <p:sp>
          <p:nvSpPr>
            <p:cNvPr id="9" name="Ellipse 8"/>
            <p:cNvSpPr/>
            <p:nvPr/>
          </p:nvSpPr>
          <p:spPr>
            <a:xfrm>
              <a:off x="2192665" y="3242639"/>
              <a:ext cx="342000" cy="34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6</a:t>
              </a:r>
              <a:endParaRPr lang="fr-FR" sz="700" dirty="0"/>
            </a:p>
          </p:txBody>
        </p:sp>
        <p:sp>
          <p:nvSpPr>
            <p:cNvPr id="10" name="Ellipse 9"/>
            <p:cNvSpPr/>
            <p:nvPr/>
          </p:nvSpPr>
          <p:spPr>
            <a:xfrm>
              <a:off x="1735349" y="3218312"/>
              <a:ext cx="324000" cy="32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2</a:t>
              </a:r>
              <a:endParaRPr lang="fr-FR" sz="600" dirty="0"/>
            </a:p>
          </p:txBody>
        </p:sp>
        <p:sp>
          <p:nvSpPr>
            <p:cNvPr id="11" name="Ellipse 10"/>
            <p:cNvSpPr/>
            <p:nvPr/>
          </p:nvSpPr>
          <p:spPr>
            <a:xfrm>
              <a:off x="8136179" y="3146379"/>
              <a:ext cx="324000" cy="32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83</a:t>
              </a:r>
              <a:endParaRPr lang="fr-FR" sz="600" dirty="0"/>
            </a:p>
          </p:txBody>
        </p:sp>
        <p:sp>
          <p:nvSpPr>
            <p:cNvPr id="12" name="Ellipse 11"/>
            <p:cNvSpPr/>
            <p:nvPr/>
          </p:nvSpPr>
          <p:spPr>
            <a:xfrm>
              <a:off x="7603817" y="3187422"/>
              <a:ext cx="324000" cy="32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2</a:t>
              </a:r>
              <a:endParaRPr lang="fr-FR" sz="600" dirty="0"/>
            </a:p>
          </p:txBody>
        </p:sp>
        <p:sp>
          <p:nvSpPr>
            <p:cNvPr id="13" name="Ellipse 12"/>
            <p:cNvSpPr/>
            <p:nvPr/>
          </p:nvSpPr>
          <p:spPr>
            <a:xfrm>
              <a:off x="7091343" y="3250389"/>
              <a:ext cx="324000" cy="32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10</a:t>
              </a:r>
              <a:endParaRPr lang="fr-FR" sz="600" dirty="0"/>
            </a:p>
          </p:txBody>
        </p:sp>
        <p:sp>
          <p:nvSpPr>
            <p:cNvPr id="14" name="Ellipse 13"/>
            <p:cNvSpPr/>
            <p:nvPr/>
          </p:nvSpPr>
          <p:spPr>
            <a:xfrm>
              <a:off x="6563847" y="3295616"/>
              <a:ext cx="324000" cy="32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22</a:t>
              </a:r>
              <a:endParaRPr lang="fr-FR" sz="600" dirty="0"/>
            </a:p>
          </p:txBody>
        </p:sp>
        <p:sp>
          <p:nvSpPr>
            <p:cNvPr id="15" name="Ellipse 14"/>
            <p:cNvSpPr/>
            <p:nvPr/>
          </p:nvSpPr>
          <p:spPr>
            <a:xfrm>
              <a:off x="6065591" y="3311893"/>
              <a:ext cx="342000" cy="34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9</a:t>
              </a:r>
              <a:endParaRPr lang="fr-FR" sz="700" dirty="0"/>
            </a:p>
          </p:txBody>
        </p:sp>
        <p:sp>
          <p:nvSpPr>
            <p:cNvPr id="16" name="Ellipse 15"/>
            <p:cNvSpPr/>
            <p:nvPr/>
          </p:nvSpPr>
          <p:spPr>
            <a:xfrm>
              <a:off x="5578575" y="3329228"/>
              <a:ext cx="342000" cy="34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32</a:t>
              </a:r>
              <a:endParaRPr lang="fr-FR" sz="700" dirty="0"/>
            </a:p>
          </p:txBody>
        </p:sp>
        <p:sp>
          <p:nvSpPr>
            <p:cNvPr id="17" name="Ellipse 16"/>
            <p:cNvSpPr/>
            <p:nvPr/>
          </p:nvSpPr>
          <p:spPr>
            <a:xfrm>
              <a:off x="5104744" y="3365699"/>
              <a:ext cx="342000" cy="34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57</a:t>
              </a:r>
              <a:endParaRPr lang="fr-FR" sz="700" dirty="0"/>
            </a:p>
          </p:txBody>
        </p:sp>
        <p:sp>
          <p:nvSpPr>
            <p:cNvPr id="18" name="Ellipse 17"/>
            <p:cNvSpPr/>
            <p:nvPr/>
          </p:nvSpPr>
          <p:spPr>
            <a:xfrm>
              <a:off x="4611035" y="3408311"/>
              <a:ext cx="342000" cy="34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37</a:t>
              </a:r>
              <a:endParaRPr lang="fr-FR" sz="700" dirty="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3579813" y="3498977"/>
              <a:ext cx="417443" cy="417443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2000" dirty="0"/>
                <a:t>22</a:t>
              </a:r>
              <a:endParaRPr lang="fr-FR" sz="800" dirty="0"/>
            </a:p>
          </p:txBody>
        </p:sp>
        <p:sp>
          <p:nvSpPr>
            <p:cNvPr id="20" name="Ellipse 19"/>
            <p:cNvSpPr/>
            <p:nvPr/>
          </p:nvSpPr>
          <p:spPr>
            <a:xfrm>
              <a:off x="11172571" y="2719179"/>
              <a:ext cx="288000" cy="288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/>
                <a:t>31</a:t>
              </a:r>
              <a:endParaRPr lang="fr-FR" sz="500" dirty="0"/>
            </a:p>
          </p:txBody>
        </p:sp>
        <p:sp>
          <p:nvSpPr>
            <p:cNvPr id="21" name="Ellipse 20"/>
            <p:cNvSpPr/>
            <p:nvPr/>
          </p:nvSpPr>
          <p:spPr>
            <a:xfrm>
              <a:off x="10683114" y="2762267"/>
              <a:ext cx="288000" cy="288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/>
                <a:t>4</a:t>
              </a:r>
              <a:endParaRPr lang="fr-FR" sz="500" dirty="0"/>
            </a:p>
          </p:txBody>
        </p:sp>
        <p:sp>
          <p:nvSpPr>
            <p:cNvPr id="22" name="Ellipse 21"/>
            <p:cNvSpPr/>
            <p:nvPr/>
          </p:nvSpPr>
          <p:spPr>
            <a:xfrm>
              <a:off x="805891" y="2978990"/>
              <a:ext cx="306000" cy="30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44</a:t>
              </a:r>
              <a:endParaRPr lang="fr-FR" sz="600" dirty="0"/>
            </a:p>
          </p:txBody>
        </p:sp>
        <p:sp>
          <p:nvSpPr>
            <p:cNvPr id="23" name="Ellipse 22"/>
            <p:cNvSpPr/>
            <p:nvPr/>
          </p:nvSpPr>
          <p:spPr>
            <a:xfrm>
              <a:off x="10193657" y="2857842"/>
              <a:ext cx="288000" cy="288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/>
                <a:t>78</a:t>
              </a:r>
              <a:endParaRPr lang="fr-FR" sz="500" dirty="0"/>
            </a:p>
          </p:txBody>
        </p:sp>
        <p:sp>
          <p:nvSpPr>
            <p:cNvPr id="24" name="Ellipse 23"/>
            <p:cNvSpPr/>
            <p:nvPr/>
          </p:nvSpPr>
          <p:spPr>
            <a:xfrm>
              <a:off x="9715386" y="2964043"/>
              <a:ext cx="306000" cy="30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94</a:t>
              </a:r>
              <a:endParaRPr lang="fr-FR" sz="600" dirty="0"/>
            </a:p>
          </p:txBody>
        </p:sp>
        <p:sp>
          <p:nvSpPr>
            <p:cNvPr id="25" name="Ellipse 24"/>
            <p:cNvSpPr/>
            <p:nvPr/>
          </p:nvSpPr>
          <p:spPr>
            <a:xfrm>
              <a:off x="9173332" y="3041667"/>
              <a:ext cx="306000" cy="30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64</a:t>
              </a:r>
              <a:endParaRPr lang="fr-FR" sz="600" dirty="0"/>
            </a:p>
          </p:txBody>
        </p:sp>
        <p:sp>
          <p:nvSpPr>
            <p:cNvPr id="26" name="Ellipse 25"/>
            <p:cNvSpPr/>
            <p:nvPr/>
          </p:nvSpPr>
          <p:spPr>
            <a:xfrm>
              <a:off x="8641626" y="3084718"/>
              <a:ext cx="306000" cy="30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50</a:t>
              </a:r>
              <a:endParaRPr lang="fr-FR" sz="600" dirty="0"/>
            </a:p>
          </p:txBody>
        </p:sp>
        <p:sp>
          <p:nvSpPr>
            <p:cNvPr id="27" name="Ellipse 26"/>
            <p:cNvSpPr/>
            <p:nvPr/>
          </p:nvSpPr>
          <p:spPr>
            <a:xfrm>
              <a:off x="1234170" y="3136622"/>
              <a:ext cx="324000" cy="32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99</a:t>
              </a:r>
              <a:endParaRPr lang="fr-FR" sz="600" dirty="0"/>
            </a:p>
          </p:txBody>
        </p:sp>
        <p:sp>
          <p:nvSpPr>
            <p:cNvPr id="28" name="Ellipse 27"/>
            <p:cNvSpPr/>
            <p:nvPr/>
          </p:nvSpPr>
          <p:spPr>
            <a:xfrm>
              <a:off x="480659" y="2817202"/>
              <a:ext cx="288000" cy="288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/>
                <a:t>37</a:t>
              </a:r>
              <a:endParaRPr lang="fr-FR" sz="500" dirty="0"/>
            </a:p>
          </p:txBody>
        </p:sp>
        <p:sp>
          <p:nvSpPr>
            <p:cNvPr id="29" name="Ellipse 28"/>
            <p:cNvSpPr/>
            <p:nvPr/>
          </p:nvSpPr>
          <p:spPr>
            <a:xfrm>
              <a:off x="207962" y="2674930"/>
              <a:ext cx="270000" cy="270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/>
                <a:t>50</a:t>
              </a:r>
              <a:endParaRPr lang="fr-FR" sz="500" dirty="0"/>
            </a:p>
          </p:txBody>
        </p:sp>
        <p:sp>
          <p:nvSpPr>
            <p:cNvPr id="30" name="Ellipse 29"/>
            <p:cNvSpPr/>
            <p:nvPr/>
          </p:nvSpPr>
          <p:spPr>
            <a:xfrm>
              <a:off x="43759" y="2428911"/>
              <a:ext cx="252000" cy="25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/>
                <a:t>41</a:t>
              </a:r>
              <a:endParaRPr lang="fr-FR" sz="400" dirty="0"/>
            </a:p>
          </p:txBody>
        </p:sp>
        <p:sp>
          <p:nvSpPr>
            <p:cNvPr id="31" name="Ellipse 30"/>
            <p:cNvSpPr/>
            <p:nvPr/>
          </p:nvSpPr>
          <p:spPr>
            <a:xfrm>
              <a:off x="18962" y="2168295"/>
              <a:ext cx="216000" cy="21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100" dirty="0"/>
                <a:t>10</a:t>
              </a:r>
              <a:endParaRPr lang="fr-FR" sz="300" dirty="0"/>
            </a:p>
          </p:txBody>
        </p:sp>
        <p:sp>
          <p:nvSpPr>
            <p:cNvPr id="32" name="Ellipse 31"/>
            <p:cNvSpPr/>
            <p:nvPr/>
          </p:nvSpPr>
          <p:spPr>
            <a:xfrm>
              <a:off x="190868" y="2064126"/>
              <a:ext cx="144000" cy="14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800" dirty="0"/>
                <a:t>34</a:t>
              </a:r>
              <a:endParaRPr lang="fr-FR" sz="100" dirty="0"/>
            </a:p>
          </p:txBody>
        </p:sp>
        <p:sp>
          <p:nvSpPr>
            <p:cNvPr id="33" name="Ellipse 32"/>
            <p:cNvSpPr/>
            <p:nvPr/>
          </p:nvSpPr>
          <p:spPr>
            <a:xfrm>
              <a:off x="334868" y="2014946"/>
              <a:ext cx="72000" cy="7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400" dirty="0"/>
                <a:t>42</a:t>
              </a:r>
              <a:endParaRPr lang="fr-FR" sz="100" dirty="0"/>
            </a:p>
          </p:txBody>
        </p:sp>
        <p:sp>
          <p:nvSpPr>
            <p:cNvPr id="34" name="Ellipse 33"/>
            <p:cNvSpPr/>
            <p:nvPr/>
          </p:nvSpPr>
          <p:spPr>
            <a:xfrm>
              <a:off x="11540406" y="2627267"/>
              <a:ext cx="270000" cy="270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/>
                <a:t>22</a:t>
              </a:r>
              <a:endParaRPr lang="fr-FR" sz="500" dirty="0"/>
            </a:p>
          </p:txBody>
        </p:sp>
        <p:sp>
          <p:nvSpPr>
            <p:cNvPr id="35" name="Ellipse 34"/>
            <p:cNvSpPr/>
            <p:nvPr/>
          </p:nvSpPr>
          <p:spPr>
            <a:xfrm>
              <a:off x="11771351" y="2432438"/>
              <a:ext cx="252000" cy="25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/>
                <a:t>4</a:t>
              </a:r>
              <a:endParaRPr lang="fr-FR" sz="400" dirty="0"/>
            </a:p>
          </p:txBody>
        </p:sp>
        <p:sp>
          <p:nvSpPr>
            <p:cNvPr id="36" name="Ellipse 35"/>
            <p:cNvSpPr/>
            <p:nvPr/>
          </p:nvSpPr>
          <p:spPr>
            <a:xfrm>
              <a:off x="11952384" y="2222135"/>
              <a:ext cx="216000" cy="21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100" dirty="0"/>
                <a:t>67</a:t>
              </a:r>
              <a:endParaRPr lang="fr-FR" sz="300" dirty="0"/>
            </a:p>
          </p:txBody>
        </p:sp>
        <p:sp>
          <p:nvSpPr>
            <p:cNvPr id="37" name="Ellipse 36"/>
            <p:cNvSpPr/>
            <p:nvPr/>
          </p:nvSpPr>
          <p:spPr>
            <a:xfrm>
              <a:off x="12022365" y="2064126"/>
              <a:ext cx="144000" cy="14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800" dirty="0"/>
                <a:t>1</a:t>
              </a:r>
              <a:endParaRPr lang="fr-FR" sz="100" dirty="0"/>
            </a:p>
          </p:txBody>
        </p:sp>
        <p:sp>
          <p:nvSpPr>
            <p:cNvPr id="38" name="Ellipse 37"/>
            <p:cNvSpPr/>
            <p:nvPr/>
          </p:nvSpPr>
          <p:spPr>
            <a:xfrm>
              <a:off x="12060384" y="1972830"/>
              <a:ext cx="72000" cy="7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400" dirty="0"/>
                <a:t>42</a:t>
              </a:r>
              <a:endParaRPr lang="fr-FR" sz="100" dirty="0"/>
            </a:p>
          </p:txBody>
        </p:sp>
        <p:sp>
          <p:nvSpPr>
            <p:cNvPr id="40" name="Ellipse 39"/>
            <p:cNvSpPr/>
            <p:nvPr/>
          </p:nvSpPr>
          <p:spPr>
            <a:xfrm>
              <a:off x="423397" y="2006654"/>
              <a:ext cx="36000" cy="3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200" dirty="0"/>
                <a:t>42</a:t>
              </a:r>
              <a:endParaRPr lang="fr-FR" sz="100" dirty="0"/>
            </a:p>
          </p:txBody>
        </p:sp>
        <p:sp>
          <p:nvSpPr>
            <p:cNvPr id="41" name="Ellipse 40"/>
            <p:cNvSpPr/>
            <p:nvPr/>
          </p:nvSpPr>
          <p:spPr>
            <a:xfrm>
              <a:off x="12076365" y="1927182"/>
              <a:ext cx="36000" cy="3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200" dirty="0"/>
                <a:t>42</a:t>
              </a:r>
              <a:endParaRPr lang="fr-FR" sz="100" dirty="0"/>
            </a:p>
          </p:txBody>
        </p:sp>
      </p:grpSp>
      <p:grpSp>
        <p:nvGrpSpPr>
          <p:cNvPr id="42" name="Groupe 41"/>
          <p:cNvGrpSpPr/>
          <p:nvPr/>
        </p:nvGrpSpPr>
        <p:grpSpPr>
          <a:xfrm rot="16200000">
            <a:off x="4874335" y="4037107"/>
            <a:ext cx="802819" cy="144000"/>
            <a:chOff x="5347446" y="4314909"/>
            <a:chExt cx="802819" cy="144000"/>
          </a:xfrm>
          <a:solidFill>
            <a:srgbClr val="962D3E"/>
          </a:solidFill>
        </p:grpSpPr>
        <p:sp>
          <p:nvSpPr>
            <p:cNvPr id="43" name="Pentagone 42"/>
            <p:cNvSpPr/>
            <p:nvPr/>
          </p:nvSpPr>
          <p:spPr>
            <a:xfrm>
              <a:off x="5347446" y="4314909"/>
              <a:ext cx="681397" cy="14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4" name="Chevron 43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18962" y="3417275"/>
            <a:ext cx="12149422" cy="1989238"/>
            <a:chOff x="18962" y="1927182"/>
            <a:chExt cx="12149422" cy="1989238"/>
          </a:xfrm>
        </p:grpSpPr>
        <p:sp>
          <p:nvSpPr>
            <p:cNvPr id="47" name="Forme libre 46"/>
            <p:cNvSpPr/>
            <p:nvPr/>
          </p:nvSpPr>
          <p:spPr>
            <a:xfrm>
              <a:off x="86849" y="2009972"/>
              <a:ext cx="12010457" cy="1665558"/>
            </a:xfrm>
            <a:custGeom>
              <a:avLst/>
              <a:gdLst>
                <a:gd name="connsiteX0" fmla="*/ 0 w 11688417"/>
                <a:gd name="connsiteY0" fmla="*/ 298174 h 1152979"/>
                <a:gd name="connsiteX1" fmla="*/ 1272209 w 11688417"/>
                <a:gd name="connsiteY1" fmla="*/ 824948 h 1152979"/>
                <a:gd name="connsiteX2" fmla="*/ 2594113 w 11688417"/>
                <a:gd name="connsiteY2" fmla="*/ 934279 h 1152979"/>
                <a:gd name="connsiteX3" fmla="*/ 3677478 w 11688417"/>
                <a:gd name="connsiteY3" fmla="*/ 1152939 h 1152979"/>
                <a:gd name="connsiteX4" fmla="*/ 6172200 w 11688417"/>
                <a:gd name="connsiteY4" fmla="*/ 954157 h 1152979"/>
                <a:gd name="connsiteX5" fmla="*/ 8796130 w 11688417"/>
                <a:gd name="connsiteY5" fmla="*/ 745435 h 1152979"/>
                <a:gd name="connsiteX6" fmla="*/ 10088217 w 11688417"/>
                <a:gd name="connsiteY6" fmla="*/ 526774 h 1152979"/>
                <a:gd name="connsiteX7" fmla="*/ 10485782 w 11688417"/>
                <a:gd name="connsiteY7" fmla="*/ 318052 h 1152979"/>
                <a:gd name="connsiteX8" fmla="*/ 10863469 w 11688417"/>
                <a:gd name="connsiteY8" fmla="*/ 447261 h 1152979"/>
                <a:gd name="connsiteX9" fmla="*/ 11688417 w 11688417"/>
                <a:gd name="connsiteY9" fmla="*/ 0 h 1152979"/>
                <a:gd name="connsiteX10" fmla="*/ 11688417 w 11688417"/>
                <a:gd name="connsiteY10" fmla="*/ 0 h 1152979"/>
                <a:gd name="connsiteX11" fmla="*/ 11688417 w 11688417"/>
                <a:gd name="connsiteY11" fmla="*/ 0 h 1152979"/>
                <a:gd name="connsiteX0" fmla="*/ 0 w 11688417"/>
                <a:gd name="connsiteY0" fmla="*/ 298174 h 1152979"/>
                <a:gd name="connsiteX1" fmla="*/ 1272209 w 11688417"/>
                <a:gd name="connsiteY1" fmla="*/ 824948 h 1152979"/>
                <a:gd name="connsiteX2" fmla="*/ 2594113 w 11688417"/>
                <a:gd name="connsiteY2" fmla="*/ 934279 h 1152979"/>
                <a:gd name="connsiteX3" fmla="*/ 3677478 w 11688417"/>
                <a:gd name="connsiteY3" fmla="*/ 1152939 h 1152979"/>
                <a:gd name="connsiteX4" fmla="*/ 6172200 w 11688417"/>
                <a:gd name="connsiteY4" fmla="*/ 954157 h 1152979"/>
                <a:gd name="connsiteX5" fmla="*/ 8796130 w 11688417"/>
                <a:gd name="connsiteY5" fmla="*/ 745435 h 1152979"/>
                <a:gd name="connsiteX6" fmla="*/ 10088217 w 11688417"/>
                <a:gd name="connsiteY6" fmla="*/ 526774 h 1152979"/>
                <a:gd name="connsiteX7" fmla="*/ 10426147 w 11688417"/>
                <a:gd name="connsiteY7" fmla="*/ 387626 h 1152979"/>
                <a:gd name="connsiteX8" fmla="*/ 10863469 w 11688417"/>
                <a:gd name="connsiteY8" fmla="*/ 447261 h 1152979"/>
                <a:gd name="connsiteX9" fmla="*/ 11688417 w 11688417"/>
                <a:gd name="connsiteY9" fmla="*/ 0 h 1152979"/>
                <a:gd name="connsiteX10" fmla="*/ 11688417 w 11688417"/>
                <a:gd name="connsiteY10" fmla="*/ 0 h 1152979"/>
                <a:gd name="connsiteX11" fmla="*/ 11688417 w 11688417"/>
                <a:gd name="connsiteY11" fmla="*/ 0 h 1152979"/>
                <a:gd name="connsiteX0" fmla="*/ 0 w 11688417"/>
                <a:gd name="connsiteY0" fmla="*/ 298174 h 1152979"/>
                <a:gd name="connsiteX1" fmla="*/ 1272209 w 11688417"/>
                <a:gd name="connsiteY1" fmla="*/ 824948 h 1152979"/>
                <a:gd name="connsiteX2" fmla="*/ 2594113 w 11688417"/>
                <a:gd name="connsiteY2" fmla="*/ 934279 h 1152979"/>
                <a:gd name="connsiteX3" fmla="*/ 3677478 w 11688417"/>
                <a:gd name="connsiteY3" fmla="*/ 1152939 h 1152979"/>
                <a:gd name="connsiteX4" fmla="*/ 6172200 w 11688417"/>
                <a:gd name="connsiteY4" fmla="*/ 954157 h 1152979"/>
                <a:gd name="connsiteX5" fmla="*/ 8796130 w 11688417"/>
                <a:gd name="connsiteY5" fmla="*/ 745435 h 1152979"/>
                <a:gd name="connsiteX6" fmla="*/ 10088217 w 11688417"/>
                <a:gd name="connsiteY6" fmla="*/ 526774 h 1152979"/>
                <a:gd name="connsiteX7" fmla="*/ 10426147 w 11688417"/>
                <a:gd name="connsiteY7" fmla="*/ 387626 h 1152979"/>
                <a:gd name="connsiteX8" fmla="*/ 11161643 w 11688417"/>
                <a:gd name="connsiteY8" fmla="*/ 397566 h 1152979"/>
                <a:gd name="connsiteX9" fmla="*/ 11688417 w 11688417"/>
                <a:gd name="connsiteY9" fmla="*/ 0 h 1152979"/>
                <a:gd name="connsiteX10" fmla="*/ 11688417 w 11688417"/>
                <a:gd name="connsiteY10" fmla="*/ 0 h 1152979"/>
                <a:gd name="connsiteX11" fmla="*/ 11688417 w 11688417"/>
                <a:gd name="connsiteY11" fmla="*/ 0 h 1152979"/>
                <a:gd name="connsiteX0" fmla="*/ 0 w 11498541"/>
                <a:gd name="connsiteY0" fmla="*/ 0 h 1626799"/>
                <a:gd name="connsiteX1" fmla="*/ 1082333 w 11498541"/>
                <a:gd name="connsiteY1" fmla="*/ 1298768 h 1626799"/>
                <a:gd name="connsiteX2" fmla="*/ 2404237 w 11498541"/>
                <a:gd name="connsiteY2" fmla="*/ 1408099 h 1626799"/>
                <a:gd name="connsiteX3" fmla="*/ 3487602 w 11498541"/>
                <a:gd name="connsiteY3" fmla="*/ 1626759 h 1626799"/>
                <a:gd name="connsiteX4" fmla="*/ 5982324 w 11498541"/>
                <a:gd name="connsiteY4" fmla="*/ 1427977 h 1626799"/>
                <a:gd name="connsiteX5" fmla="*/ 8606254 w 11498541"/>
                <a:gd name="connsiteY5" fmla="*/ 1219255 h 1626799"/>
                <a:gd name="connsiteX6" fmla="*/ 9898341 w 11498541"/>
                <a:gd name="connsiteY6" fmla="*/ 1000594 h 1626799"/>
                <a:gd name="connsiteX7" fmla="*/ 10236271 w 11498541"/>
                <a:gd name="connsiteY7" fmla="*/ 861446 h 1626799"/>
                <a:gd name="connsiteX8" fmla="*/ 10971767 w 11498541"/>
                <a:gd name="connsiteY8" fmla="*/ 871386 h 1626799"/>
                <a:gd name="connsiteX9" fmla="*/ 11498541 w 11498541"/>
                <a:gd name="connsiteY9" fmla="*/ 473820 h 1626799"/>
                <a:gd name="connsiteX10" fmla="*/ 11498541 w 11498541"/>
                <a:gd name="connsiteY10" fmla="*/ 473820 h 1626799"/>
                <a:gd name="connsiteX11" fmla="*/ 11498541 w 11498541"/>
                <a:gd name="connsiteY11" fmla="*/ 473820 h 1626799"/>
                <a:gd name="connsiteX0" fmla="*/ 259558 w 11758099"/>
                <a:gd name="connsiteY0" fmla="*/ 0 h 1626799"/>
                <a:gd name="connsiteX1" fmla="*/ 1341891 w 11758099"/>
                <a:gd name="connsiteY1" fmla="*/ 1298768 h 1626799"/>
                <a:gd name="connsiteX2" fmla="*/ 2663795 w 11758099"/>
                <a:gd name="connsiteY2" fmla="*/ 1408099 h 1626799"/>
                <a:gd name="connsiteX3" fmla="*/ 3747160 w 11758099"/>
                <a:gd name="connsiteY3" fmla="*/ 1626759 h 1626799"/>
                <a:gd name="connsiteX4" fmla="*/ 6241882 w 11758099"/>
                <a:gd name="connsiteY4" fmla="*/ 1427977 h 1626799"/>
                <a:gd name="connsiteX5" fmla="*/ 8865812 w 11758099"/>
                <a:gd name="connsiteY5" fmla="*/ 1219255 h 1626799"/>
                <a:gd name="connsiteX6" fmla="*/ 10157899 w 11758099"/>
                <a:gd name="connsiteY6" fmla="*/ 1000594 h 1626799"/>
                <a:gd name="connsiteX7" fmla="*/ 10495829 w 11758099"/>
                <a:gd name="connsiteY7" fmla="*/ 861446 h 1626799"/>
                <a:gd name="connsiteX8" fmla="*/ 11231325 w 11758099"/>
                <a:gd name="connsiteY8" fmla="*/ 871386 h 1626799"/>
                <a:gd name="connsiteX9" fmla="*/ 11758099 w 11758099"/>
                <a:gd name="connsiteY9" fmla="*/ 473820 h 1626799"/>
                <a:gd name="connsiteX10" fmla="*/ 11758099 w 11758099"/>
                <a:gd name="connsiteY10" fmla="*/ 473820 h 1626799"/>
                <a:gd name="connsiteX11" fmla="*/ 11758099 w 11758099"/>
                <a:gd name="connsiteY11" fmla="*/ 473820 h 1626799"/>
                <a:gd name="connsiteX0" fmla="*/ 292975 w 11791516"/>
                <a:gd name="connsiteY0" fmla="*/ 0 h 1626799"/>
                <a:gd name="connsiteX1" fmla="*/ 1120476 w 11791516"/>
                <a:gd name="connsiteY1" fmla="*/ 1166355 h 1626799"/>
                <a:gd name="connsiteX2" fmla="*/ 2697212 w 11791516"/>
                <a:gd name="connsiteY2" fmla="*/ 1408099 h 1626799"/>
                <a:gd name="connsiteX3" fmla="*/ 3780577 w 11791516"/>
                <a:gd name="connsiteY3" fmla="*/ 1626759 h 1626799"/>
                <a:gd name="connsiteX4" fmla="*/ 6275299 w 11791516"/>
                <a:gd name="connsiteY4" fmla="*/ 1427977 h 1626799"/>
                <a:gd name="connsiteX5" fmla="*/ 8899229 w 11791516"/>
                <a:gd name="connsiteY5" fmla="*/ 1219255 h 1626799"/>
                <a:gd name="connsiteX6" fmla="*/ 10191316 w 11791516"/>
                <a:gd name="connsiteY6" fmla="*/ 1000594 h 1626799"/>
                <a:gd name="connsiteX7" fmla="*/ 10529246 w 11791516"/>
                <a:gd name="connsiteY7" fmla="*/ 861446 h 1626799"/>
                <a:gd name="connsiteX8" fmla="*/ 11264742 w 11791516"/>
                <a:gd name="connsiteY8" fmla="*/ 871386 h 1626799"/>
                <a:gd name="connsiteX9" fmla="*/ 11791516 w 11791516"/>
                <a:gd name="connsiteY9" fmla="*/ 473820 h 1626799"/>
                <a:gd name="connsiteX10" fmla="*/ 11791516 w 11791516"/>
                <a:gd name="connsiteY10" fmla="*/ 473820 h 1626799"/>
                <a:gd name="connsiteX11" fmla="*/ 11791516 w 11791516"/>
                <a:gd name="connsiteY11" fmla="*/ 473820 h 1626799"/>
                <a:gd name="connsiteX0" fmla="*/ 292975 w 11917729"/>
                <a:gd name="connsiteY0" fmla="*/ 0 h 1626799"/>
                <a:gd name="connsiteX1" fmla="*/ 1120476 w 11917729"/>
                <a:gd name="connsiteY1" fmla="*/ 1166355 h 1626799"/>
                <a:gd name="connsiteX2" fmla="*/ 2697212 w 11917729"/>
                <a:gd name="connsiteY2" fmla="*/ 1408099 h 1626799"/>
                <a:gd name="connsiteX3" fmla="*/ 3780577 w 11917729"/>
                <a:gd name="connsiteY3" fmla="*/ 1626759 h 1626799"/>
                <a:gd name="connsiteX4" fmla="*/ 6275299 w 11917729"/>
                <a:gd name="connsiteY4" fmla="*/ 1427977 h 1626799"/>
                <a:gd name="connsiteX5" fmla="*/ 8899229 w 11917729"/>
                <a:gd name="connsiteY5" fmla="*/ 1219255 h 1626799"/>
                <a:gd name="connsiteX6" fmla="*/ 10191316 w 11917729"/>
                <a:gd name="connsiteY6" fmla="*/ 1000594 h 1626799"/>
                <a:gd name="connsiteX7" fmla="*/ 10529246 w 11917729"/>
                <a:gd name="connsiteY7" fmla="*/ 861446 h 1626799"/>
                <a:gd name="connsiteX8" fmla="*/ 11264742 w 11917729"/>
                <a:gd name="connsiteY8" fmla="*/ 871386 h 1626799"/>
                <a:gd name="connsiteX9" fmla="*/ 11791516 w 11917729"/>
                <a:gd name="connsiteY9" fmla="*/ 473820 h 1626799"/>
                <a:gd name="connsiteX10" fmla="*/ 11791516 w 11917729"/>
                <a:gd name="connsiteY10" fmla="*/ 473820 h 1626799"/>
                <a:gd name="connsiteX11" fmla="*/ 11917729 w 11917729"/>
                <a:gd name="connsiteY11" fmla="*/ 23060 h 1626799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830153 w 12010457"/>
                <a:gd name="connsiteY10" fmla="*/ 53060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2010457 w 12010457"/>
                <a:gd name="connsiteY10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814698 w 12010457"/>
                <a:gd name="connsiteY9" fmla="*/ 543489 h 1665558"/>
                <a:gd name="connsiteX10" fmla="*/ 12010457 w 12010457"/>
                <a:gd name="connsiteY10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814698 w 12010457"/>
                <a:gd name="connsiteY9" fmla="*/ 543489 h 1665558"/>
                <a:gd name="connsiteX10" fmla="*/ 12010457 w 12010457"/>
                <a:gd name="connsiteY10" fmla="*/ 0 h 166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10457" h="1665558">
                  <a:moveTo>
                    <a:pt x="292975" y="38759"/>
                  </a:moveTo>
                  <a:cubicBezTo>
                    <a:pt x="-573753" y="618894"/>
                    <a:pt x="719770" y="970431"/>
                    <a:pt x="1120476" y="1205114"/>
                  </a:cubicBezTo>
                  <a:cubicBezTo>
                    <a:pt x="1521182" y="1439797"/>
                    <a:pt x="2253862" y="1370124"/>
                    <a:pt x="2697212" y="1446858"/>
                  </a:cubicBezTo>
                  <a:cubicBezTo>
                    <a:pt x="3140562" y="1523592"/>
                    <a:pt x="3184229" y="1662205"/>
                    <a:pt x="3780577" y="1665518"/>
                  </a:cubicBezTo>
                  <a:cubicBezTo>
                    <a:pt x="4376925" y="1668831"/>
                    <a:pt x="6275299" y="1466736"/>
                    <a:pt x="6275299" y="1466736"/>
                  </a:cubicBezTo>
                  <a:lnTo>
                    <a:pt x="8899229" y="1258014"/>
                  </a:lnTo>
                  <a:cubicBezTo>
                    <a:pt x="9551898" y="1186784"/>
                    <a:pt x="9919646" y="1098988"/>
                    <a:pt x="10191316" y="1039353"/>
                  </a:cubicBezTo>
                  <a:cubicBezTo>
                    <a:pt x="10462986" y="979718"/>
                    <a:pt x="10350342" y="921740"/>
                    <a:pt x="10529246" y="900205"/>
                  </a:cubicBezTo>
                  <a:cubicBezTo>
                    <a:pt x="10708150" y="878670"/>
                    <a:pt x="11050500" y="969598"/>
                    <a:pt x="11264742" y="910145"/>
                  </a:cubicBezTo>
                  <a:cubicBezTo>
                    <a:pt x="11478984" y="850692"/>
                    <a:pt x="11690412" y="695180"/>
                    <a:pt x="11814698" y="543489"/>
                  </a:cubicBezTo>
                  <a:cubicBezTo>
                    <a:pt x="11938984" y="391798"/>
                    <a:pt x="11998329" y="235575"/>
                    <a:pt x="12010457" y="0"/>
                  </a:cubicBezTo>
                </a:path>
              </a:pathLst>
            </a:cu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47"/>
            <p:cNvSpPr/>
            <p:nvPr/>
          </p:nvSpPr>
          <p:spPr>
            <a:xfrm>
              <a:off x="4056270" y="3456830"/>
              <a:ext cx="360000" cy="360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17</a:t>
              </a:r>
              <a:endParaRPr lang="fr-FR" sz="700" dirty="0"/>
            </a:p>
          </p:txBody>
        </p:sp>
        <p:sp>
          <p:nvSpPr>
            <p:cNvPr id="49" name="Ellipse 48"/>
            <p:cNvSpPr/>
            <p:nvPr/>
          </p:nvSpPr>
          <p:spPr>
            <a:xfrm>
              <a:off x="3151114" y="3418270"/>
              <a:ext cx="360000" cy="360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77</a:t>
              </a:r>
              <a:endParaRPr lang="fr-FR" sz="700" dirty="0"/>
            </a:p>
          </p:txBody>
        </p:sp>
        <p:sp>
          <p:nvSpPr>
            <p:cNvPr id="50" name="Ellipse 49"/>
            <p:cNvSpPr/>
            <p:nvPr/>
          </p:nvSpPr>
          <p:spPr>
            <a:xfrm>
              <a:off x="2678769" y="3284990"/>
              <a:ext cx="342000" cy="34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82</a:t>
              </a:r>
              <a:endParaRPr lang="fr-FR" sz="700" dirty="0"/>
            </a:p>
          </p:txBody>
        </p:sp>
        <p:sp>
          <p:nvSpPr>
            <p:cNvPr id="51" name="Ellipse 50"/>
            <p:cNvSpPr/>
            <p:nvPr/>
          </p:nvSpPr>
          <p:spPr>
            <a:xfrm>
              <a:off x="2192665" y="3242639"/>
              <a:ext cx="342000" cy="34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6</a:t>
              </a:r>
              <a:endParaRPr lang="fr-FR" sz="700" dirty="0"/>
            </a:p>
          </p:txBody>
        </p:sp>
        <p:sp>
          <p:nvSpPr>
            <p:cNvPr id="52" name="Ellipse 51"/>
            <p:cNvSpPr/>
            <p:nvPr/>
          </p:nvSpPr>
          <p:spPr>
            <a:xfrm>
              <a:off x="1735349" y="3218312"/>
              <a:ext cx="324000" cy="32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2</a:t>
              </a:r>
              <a:endParaRPr lang="fr-FR" sz="600" dirty="0"/>
            </a:p>
          </p:txBody>
        </p:sp>
        <p:sp>
          <p:nvSpPr>
            <p:cNvPr id="53" name="Ellipse 52"/>
            <p:cNvSpPr/>
            <p:nvPr/>
          </p:nvSpPr>
          <p:spPr>
            <a:xfrm>
              <a:off x="8136179" y="3146379"/>
              <a:ext cx="324000" cy="32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83</a:t>
              </a:r>
              <a:endParaRPr lang="fr-FR" sz="600" dirty="0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603817" y="3187422"/>
              <a:ext cx="324000" cy="32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2</a:t>
              </a:r>
              <a:endParaRPr lang="fr-FR" sz="600" dirty="0"/>
            </a:p>
          </p:txBody>
        </p:sp>
        <p:sp>
          <p:nvSpPr>
            <p:cNvPr id="55" name="Ellipse 54"/>
            <p:cNvSpPr/>
            <p:nvPr/>
          </p:nvSpPr>
          <p:spPr>
            <a:xfrm>
              <a:off x="7091343" y="3250389"/>
              <a:ext cx="324000" cy="32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10</a:t>
              </a:r>
              <a:endParaRPr lang="fr-FR" sz="600" dirty="0"/>
            </a:p>
          </p:txBody>
        </p:sp>
        <p:sp>
          <p:nvSpPr>
            <p:cNvPr id="56" name="Ellipse 55"/>
            <p:cNvSpPr/>
            <p:nvPr/>
          </p:nvSpPr>
          <p:spPr>
            <a:xfrm>
              <a:off x="6563847" y="3295616"/>
              <a:ext cx="324000" cy="32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22</a:t>
              </a:r>
              <a:endParaRPr lang="fr-FR" sz="600" dirty="0"/>
            </a:p>
          </p:txBody>
        </p:sp>
        <p:sp>
          <p:nvSpPr>
            <p:cNvPr id="57" name="Ellipse 56"/>
            <p:cNvSpPr/>
            <p:nvPr/>
          </p:nvSpPr>
          <p:spPr>
            <a:xfrm>
              <a:off x="6065591" y="3311893"/>
              <a:ext cx="342000" cy="34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9</a:t>
              </a:r>
              <a:endParaRPr lang="fr-FR" sz="700" dirty="0"/>
            </a:p>
          </p:txBody>
        </p:sp>
        <p:sp>
          <p:nvSpPr>
            <p:cNvPr id="58" name="Ellipse 57"/>
            <p:cNvSpPr/>
            <p:nvPr/>
          </p:nvSpPr>
          <p:spPr>
            <a:xfrm>
              <a:off x="5578575" y="3329228"/>
              <a:ext cx="342000" cy="34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32</a:t>
              </a:r>
              <a:endParaRPr lang="fr-FR" sz="700" dirty="0"/>
            </a:p>
          </p:txBody>
        </p:sp>
        <p:sp>
          <p:nvSpPr>
            <p:cNvPr id="59" name="Ellipse 58"/>
            <p:cNvSpPr/>
            <p:nvPr/>
          </p:nvSpPr>
          <p:spPr>
            <a:xfrm>
              <a:off x="5104744" y="3365699"/>
              <a:ext cx="342000" cy="34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57</a:t>
              </a:r>
              <a:endParaRPr lang="fr-FR" sz="700" dirty="0"/>
            </a:p>
          </p:txBody>
        </p:sp>
        <p:sp>
          <p:nvSpPr>
            <p:cNvPr id="60" name="Ellipse 59"/>
            <p:cNvSpPr/>
            <p:nvPr/>
          </p:nvSpPr>
          <p:spPr>
            <a:xfrm>
              <a:off x="4611035" y="3408311"/>
              <a:ext cx="342000" cy="34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37</a:t>
              </a:r>
              <a:endParaRPr lang="fr-FR" sz="700" dirty="0"/>
            </a:p>
          </p:txBody>
        </p:sp>
        <p:sp>
          <p:nvSpPr>
            <p:cNvPr id="61" name="Ellipse 60"/>
            <p:cNvSpPr/>
            <p:nvPr/>
          </p:nvSpPr>
          <p:spPr>
            <a:xfrm>
              <a:off x="3579813" y="3498977"/>
              <a:ext cx="417443" cy="417443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2000" dirty="0"/>
                <a:t>22</a:t>
              </a:r>
              <a:endParaRPr lang="fr-FR" sz="800" dirty="0"/>
            </a:p>
          </p:txBody>
        </p:sp>
        <p:sp>
          <p:nvSpPr>
            <p:cNvPr id="62" name="Ellipse 61"/>
            <p:cNvSpPr/>
            <p:nvPr/>
          </p:nvSpPr>
          <p:spPr>
            <a:xfrm>
              <a:off x="11172571" y="2719179"/>
              <a:ext cx="288000" cy="288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/>
                <a:t>31</a:t>
              </a:r>
              <a:endParaRPr lang="fr-FR" sz="500" dirty="0"/>
            </a:p>
          </p:txBody>
        </p:sp>
        <p:sp>
          <p:nvSpPr>
            <p:cNvPr id="63" name="Ellipse 62"/>
            <p:cNvSpPr/>
            <p:nvPr/>
          </p:nvSpPr>
          <p:spPr>
            <a:xfrm>
              <a:off x="10683114" y="2762267"/>
              <a:ext cx="288000" cy="288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/>
                <a:t>4</a:t>
              </a:r>
              <a:endParaRPr lang="fr-FR" sz="500" dirty="0"/>
            </a:p>
          </p:txBody>
        </p:sp>
        <p:sp>
          <p:nvSpPr>
            <p:cNvPr id="64" name="Ellipse 63"/>
            <p:cNvSpPr/>
            <p:nvPr/>
          </p:nvSpPr>
          <p:spPr>
            <a:xfrm>
              <a:off x="805891" y="2978990"/>
              <a:ext cx="306000" cy="30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44</a:t>
              </a:r>
              <a:endParaRPr lang="fr-FR" sz="600" dirty="0"/>
            </a:p>
          </p:txBody>
        </p:sp>
        <p:sp>
          <p:nvSpPr>
            <p:cNvPr id="65" name="Ellipse 64"/>
            <p:cNvSpPr/>
            <p:nvPr/>
          </p:nvSpPr>
          <p:spPr>
            <a:xfrm>
              <a:off x="10193657" y="2857842"/>
              <a:ext cx="288000" cy="288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/>
                <a:t>78</a:t>
              </a:r>
              <a:endParaRPr lang="fr-FR" sz="500" dirty="0"/>
            </a:p>
          </p:txBody>
        </p:sp>
        <p:sp>
          <p:nvSpPr>
            <p:cNvPr id="66" name="Ellipse 65"/>
            <p:cNvSpPr/>
            <p:nvPr/>
          </p:nvSpPr>
          <p:spPr>
            <a:xfrm>
              <a:off x="9715386" y="2964043"/>
              <a:ext cx="306000" cy="30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94</a:t>
              </a:r>
              <a:endParaRPr lang="fr-FR" sz="600" dirty="0"/>
            </a:p>
          </p:txBody>
        </p:sp>
        <p:sp>
          <p:nvSpPr>
            <p:cNvPr id="67" name="Ellipse 66"/>
            <p:cNvSpPr/>
            <p:nvPr/>
          </p:nvSpPr>
          <p:spPr>
            <a:xfrm>
              <a:off x="9173332" y="3041667"/>
              <a:ext cx="306000" cy="30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64</a:t>
              </a:r>
              <a:endParaRPr lang="fr-FR" sz="600" dirty="0"/>
            </a:p>
          </p:txBody>
        </p:sp>
        <p:sp>
          <p:nvSpPr>
            <p:cNvPr id="68" name="Ellipse 67"/>
            <p:cNvSpPr/>
            <p:nvPr/>
          </p:nvSpPr>
          <p:spPr>
            <a:xfrm>
              <a:off x="8641626" y="3084718"/>
              <a:ext cx="306000" cy="30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50</a:t>
              </a:r>
              <a:endParaRPr lang="fr-FR" sz="600" dirty="0"/>
            </a:p>
          </p:txBody>
        </p:sp>
        <p:sp>
          <p:nvSpPr>
            <p:cNvPr id="69" name="Ellipse 68"/>
            <p:cNvSpPr/>
            <p:nvPr/>
          </p:nvSpPr>
          <p:spPr>
            <a:xfrm>
              <a:off x="1234170" y="3136622"/>
              <a:ext cx="324000" cy="32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99</a:t>
              </a:r>
              <a:endParaRPr lang="fr-FR" sz="600" dirty="0"/>
            </a:p>
          </p:txBody>
        </p:sp>
        <p:sp>
          <p:nvSpPr>
            <p:cNvPr id="70" name="Ellipse 69"/>
            <p:cNvSpPr/>
            <p:nvPr/>
          </p:nvSpPr>
          <p:spPr>
            <a:xfrm>
              <a:off x="480659" y="2817202"/>
              <a:ext cx="288000" cy="288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/>
                <a:t>37</a:t>
              </a:r>
              <a:endParaRPr lang="fr-FR" sz="500" dirty="0"/>
            </a:p>
          </p:txBody>
        </p:sp>
        <p:sp>
          <p:nvSpPr>
            <p:cNvPr id="71" name="Ellipse 70"/>
            <p:cNvSpPr/>
            <p:nvPr/>
          </p:nvSpPr>
          <p:spPr>
            <a:xfrm>
              <a:off x="207962" y="2674930"/>
              <a:ext cx="270000" cy="270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/>
                <a:t>50</a:t>
              </a:r>
              <a:endParaRPr lang="fr-FR" sz="500" dirty="0"/>
            </a:p>
          </p:txBody>
        </p:sp>
        <p:sp>
          <p:nvSpPr>
            <p:cNvPr id="72" name="Ellipse 71"/>
            <p:cNvSpPr/>
            <p:nvPr/>
          </p:nvSpPr>
          <p:spPr>
            <a:xfrm>
              <a:off x="43759" y="2428911"/>
              <a:ext cx="252000" cy="25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/>
                <a:t>41</a:t>
              </a:r>
              <a:endParaRPr lang="fr-FR" sz="400" dirty="0"/>
            </a:p>
          </p:txBody>
        </p:sp>
        <p:sp>
          <p:nvSpPr>
            <p:cNvPr id="73" name="Ellipse 72"/>
            <p:cNvSpPr/>
            <p:nvPr/>
          </p:nvSpPr>
          <p:spPr>
            <a:xfrm>
              <a:off x="18962" y="2168295"/>
              <a:ext cx="216000" cy="21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100" dirty="0"/>
                <a:t>10</a:t>
              </a:r>
              <a:endParaRPr lang="fr-FR" sz="300" dirty="0"/>
            </a:p>
          </p:txBody>
        </p:sp>
        <p:sp>
          <p:nvSpPr>
            <p:cNvPr id="74" name="Ellipse 73"/>
            <p:cNvSpPr/>
            <p:nvPr/>
          </p:nvSpPr>
          <p:spPr>
            <a:xfrm>
              <a:off x="190868" y="2064126"/>
              <a:ext cx="144000" cy="14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800" dirty="0"/>
                <a:t>34</a:t>
              </a:r>
              <a:endParaRPr lang="fr-FR" sz="100" dirty="0"/>
            </a:p>
          </p:txBody>
        </p:sp>
        <p:sp>
          <p:nvSpPr>
            <p:cNvPr id="75" name="Ellipse 74"/>
            <p:cNvSpPr/>
            <p:nvPr/>
          </p:nvSpPr>
          <p:spPr>
            <a:xfrm>
              <a:off x="334868" y="2014946"/>
              <a:ext cx="72000" cy="7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400" dirty="0"/>
                <a:t>42</a:t>
              </a:r>
              <a:endParaRPr lang="fr-FR" sz="100" dirty="0"/>
            </a:p>
          </p:txBody>
        </p:sp>
        <p:sp>
          <p:nvSpPr>
            <p:cNvPr id="76" name="Ellipse 75"/>
            <p:cNvSpPr/>
            <p:nvPr/>
          </p:nvSpPr>
          <p:spPr>
            <a:xfrm>
              <a:off x="11540406" y="2627267"/>
              <a:ext cx="270000" cy="270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/>
                <a:t>22</a:t>
              </a:r>
              <a:endParaRPr lang="fr-FR" sz="500" dirty="0"/>
            </a:p>
          </p:txBody>
        </p:sp>
        <p:sp>
          <p:nvSpPr>
            <p:cNvPr id="77" name="Ellipse 76"/>
            <p:cNvSpPr/>
            <p:nvPr/>
          </p:nvSpPr>
          <p:spPr>
            <a:xfrm>
              <a:off x="11771351" y="2432438"/>
              <a:ext cx="252000" cy="25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/>
                <a:t>4</a:t>
              </a:r>
              <a:endParaRPr lang="fr-FR" sz="400" dirty="0"/>
            </a:p>
          </p:txBody>
        </p:sp>
        <p:sp>
          <p:nvSpPr>
            <p:cNvPr id="78" name="Ellipse 77"/>
            <p:cNvSpPr/>
            <p:nvPr/>
          </p:nvSpPr>
          <p:spPr>
            <a:xfrm>
              <a:off x="11952384" y="2222135"/>
              <a:ext cx="216000" cy="21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100" dirty="0"/>
                <a:t>67</a:t>
              </a:r>
              <a:endParaRPr lang="fr-FR" sz="300" dirty="0"/>
            </a:p>
          </p:txBody>
        </p:sp>
        <p:sp>
          <p:nvSpPr>
            <p:cNvPr id="79" name="Ellipse 78"/>
            <p:cNvSpPr/>
            <p:nvPr/>
          </p:nvSpPr>
          <p:spPr>
            <a:xfrm>
              <a:off x="12022365" y="2064126"/>
              <a:ext cx="144000" cy="14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800" dirty="0"/>
                <a:t>1</a:t>
              </a:r>
              <a:endParaRPr lang="fr-FR" sz="100" dirty="0"/>
            </a:p>
          </p:txBody>
        </p:sp>
        <p:sp>
          <p:nvSpPr>
            <p:cNvPr id="80" name="Ellipse 79"/>
            <p:cNvSpPr/>
            <p:nvPr/>
          </p:nvSpPr>
          <p:spPr>
            <a:xfrm>
              <a:off x="12060384" y="1972830"/>
              <a:ext cx="72000" cy="7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400" dirty="0"/>
                <a:t>42</a:t>
              </a:r>
              <a:endParaRPr lang="fr-FR" sz="100" dirty="0"/>
            </a:p>
          </p:txBody>
        </p:sp>
        <p:sp>
          <p:nvSpPr>
            <p:cNvPr id="81" name="Ellipse 80"/>
            <p:cNvSpPr/>
            <p:nvPr/>
          </p:nvSpPr>
          <p:spPr>
            <a:xfrm>
              <a:off x="423397" y="2006654"/>
              <a:ext cx="36000" cy="3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200" dirty="0"/>
                <a:t>42</a:t>
              </a:r>
              <a:endParaRPr lang="fr-FR" sz="100" dirty="0"/>
            </a:p>
          </p:txBody>
        </p:sp>
        <p:sp>
          <p:nvSpPr>
            <p:cNvPr id="82" name="Ellipse 81"/>
            <p:cNvSpPr/>
            <p:nvPr/>
          </p:nvSpPr>
          <p:spPr>
            <a:xfrm>
              <a:off x="12076365" y="1927182"/>
              <a:ext cx="36000" cy="3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200" dirty="0"/>
                <a:t>42</a:t>
              </a:r>
              <a:endParaRPr lang="fr-FR" sz="100" dirty="0"/>
            </a:p>
          </p:txBody>
        </p:sp>
      </p:grpSp>
      <p:grpSp>
        <p:nvGrpSpPr>
          <p:cNvPr id="83" name="Groupe 82"/>
          <p:cNvGrpSpPr/>
          <p:nvPr/>
        </p:nvGrpSpPr>
        <p:grpSpPr>
          <a:xfrm rot="16200000">
            <a:off x="4874335" y="5527200"/>
            <a:ext cx="802819" cy="144000"/>
            <a:chOff x="5347446" y="4314909"/>
            <a:chExt cx="802819" cy="144000"/>
          </a:xfrm>
          <a:solidFill>
            <a:srgbClr val="962D3E"/>
          </a:solidFill>
        </p:grpSpPr>
        <p:sp>
          <p:nvSpPr>
            <p:cNvPr id="84" name="Pentagone 83"/>
            <p:cNvSpPr/>
            <p:nvPr/>
          </p:nvSpPr>
          <p:spPr>
            <a:xfrm>
              <a:off x="5347446" y="4314909"/>
              <a:ext cx="681397" cy="14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85" name="Chevron 84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Groupe 125"/>
          <p:cNvGrpSpPr/>
          <p:nvPr/>
        </p:nvGrpSpPr>
        <p:grpSpPr>
          <a:xfrm>
            <a:off x="9022423" y="4946083"/>
            <a:ext cx="2580011" cy="1805709"/>
            <a:chOff x="99245" y="4448014"/>
            <a:chExt cx="2580011" cy="1805709"/>
          </a:xfrm>
        </p:grpSpPr>
        <p:grpSp>
          <p:nvGrpSpPr>
            <p:cNvPr id="127" name="Groupe 126"/>
            <p:cNvGrpSpPr/>
            <p:nvPr/>
          </p:nvGrpSpPr>
          <p:grpSpPr>
            <a:xfrm>
              <a:off x="280307" y="4528408"/>
              <a:ext cx="2398949" cy="1725315"/>
              <a:chOff x="280307" y="4528408"/>
              <a:chExt cx="2398949" cy="1725315"/>
            </a:xfrm>
          </p:grpSpPr>
          <p:sp>
            <p:nvSpPr>
              <p:cNvPr id="129" name="Rectangle 128"/>
              <p:cNvSpPr/>
              <p:nvPr/>
            </p:nvSpPr>
            <p:spPr>
              <a:xfrm>
                <a:off x="557593" y="4528408"/>
                <a:ext cx="2121663" cy="17253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280307" y="4538568"/>
                <a:ext cx="612000" cy="612000"/>
              </a:xfrm>
              <a:prstGeom prst="ellipse">
                <a:avLst/>
              </a:prstGeom>
              <a:solidFill>
                <a:srgbClr val="E5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28" name="Image 1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245" y="4448014"/>
              <a:ext cx="896190" cy="853514"/>
            </a:xfrm>
            <a:prstGeom prst="rect">
              <a:avLst/>
            </a:prstGeom>
          </p:spPr>
        </p:pic>
      </p:grpSp>
      <p:sp>
        <p:nvSpPr>
          <p:cNvPr id="132" name="Rectangle 131"/>
          <p:cNvSpPr/>
          <p:nvPr/>
        </p:nvSpPr>
        <p:spPr>
          <a:xfrm>
            <a:off x="9860569" y="5183265"/>
            <a:ext cx="1713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Le dé1 a fait un 57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9857092" y="5426526"/>
            <a:ext cx="1713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Le dé2 a fait un 57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9860569" y="5668945"/>
            <a:ext cx="1713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Le dé1 a fait un 32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9857173" y="5913442"/>
            <a:ext cx="1713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Le dé2 a fait un 32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9857254" y="6156048"/>
            <a:ext cx="16089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Le dé1 a fait un 9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9859027" y="6398654"/>
            <a:ext cx="16089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Le dé2 a fait un 9</a:t>
            </a:r>
          </a:p>
        </p:txBody>
      </p:sp>
    </p:spTree>
    <p:extLst>
      <p:ext uri="{BB962C8B-B14F-4D97-AF65-F5344CB8AC3E}">
        <p14:creationId xmlns:p14="http://schemas.microsoft.com/office/powerpoint/2010/main" val="406627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3985 -0.0055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81481E-6 L 0.03893 -0.005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85 -0.00555 L 0.07904 -0.0087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93 -0.00556 L 0.07982 -0.0115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4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3" grpId="0"/>
      <p:bldP spid="134" grpId="0"/>
      <p:bldP spid="135" grpId="0"/>
      <p:bldP spid="136" grpId="0"/>
      <p:bldP spid="1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Pourquoi le générateur de nombres pseudo-aléatoires doit être partagé entre toutes les instances ?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grpSp>
        <p:nvGrpSpPr>
          <p:cNvPr id="45" name="Groupe 44"/>
          <p:cNvGrpSpPr/>
          <p:nvPr/>
        </p:nvGrpSpPr>
        <p:grpSpPr>
          <a:xfrm>
            <a:off x="18962" y="1927182"/>
            <a:ext cx="12149422" cy="1989238"/>
            <a:chOff x="18962" y="1927182"/>
            <a:chExt cx="12149422" cy="1989238"/>
          </a:xfrm>
        </p:grpSpPr>
        <p:sp>
          <p:nvSpPr>
            <p:cNvPr id="5" name="Forme libre 4"/>
            <p:cNvSpPr/>
            <p:nvPr/>
          </p:nvSpPr>
          <p:spPr>
            <a:xfrm>
              <a:off x="86849" y="2009972"/>
              <a:ext cx="12010457" cy="1665558"/>
            </a:xfrm>
            <a:custGeom>
              <a:avLst/>
              <a:gdLst>
                <a:gd name="connsiteX0" fmla="*/ 0 w 11688417"/>
                <a:gd name="connsiteY0" fmla="*/ 298174 h 1152979"/>
                <a:gd name="connsiteX1" fmla="*/ 1272209 w 11688417"/>
                <a:gd name="connsiteY1" fmla="*/ 824948 h 1152979"/>
                <a:gd name="connsiteX2" fmla="*/ 2594113 w 11688417"/>
                <a:gd name="connsiteY2" fmla="*/ 934279 h 1152979"/>
                <a:gd name="connsiteX3" fmla="*/ 3677478 w 11688417"/>
                <a:gd name="connsiteY3" fmla="*/ 1152939 h 1152979"/>
                <a:gd name="connsiteX4" fmla="*/ 6172200 w 11688417"/>
                <a:gd name="connsiteY4" fmla="*/ 954157 h 1152979"/>
                <a:gd name="connsiteX5" fmla="*/ 8796130 w 11688417"/>
                <a:gd name="connsiteY5" fmla="*/ 745435 h 1152979"/>
                <a:gd name="connsiteX6" fmla="*/ 10088217 w 11688417"/>
                <a:gd name="connsiteY6" fmla="*/ 526774 h 1152979"/>
                <a:gd name="connsiteX7" fmla="*/ 10485782 w 11688417"/>
                <a:gd name="connsiteY7" fmla="*/ 318052 h 1152979"/>
                <a:gd name="connsiteX8" fmla="*/ 10863469 w 11688417"/>
                <a:gd name="connsiteY8" fmla="*/ 447261 h 1152979"/>
                <a:gd name="connsiteX9" fmla="*/ 11688417 w 11688417"/>
                <a:gd name="connsiteY9" fmla="*/ 0 h 1152979"/>
                <a:gd name="connsiteX10" fmla="*/ 11688417 w 11688417"/>
                <a:gd name="connsiteY10" fmla="*/ 0 h 1152979"/>
                <a:gd name="connsiteX11" fmla="*/ 11688417 w 11688417"/>
                <a:gd name="connsiteY11" fmla="*/ 0 h 1152979"/>
                <a:gd name="connsiteX0" fmla="*/ 0 w 11688417"/>
                <a:gd name="connsiteY0" fmla="*/ 298174 h 1152979"/>
                <a:gd name="connsiteX1" fmla="*/ 1272209 w 11688417"/>
                <a:gd name="connsiteY1" fmla="*/ 824948 h 1152979"/>
                <a:gd name="connsiteX2" fmla="*/ 2594113 w 11688417"/>
                <a:gd name="connsiteY2" fmla="*/ 934279 h 1152979"/>
                <a:gd name="connsiteX3" fmla="*/ 3677478 w 11688417"/>
                <a:gd name="connsiteY3" fmla="*/ 1152939 h 1152979"/>
                <a:gd name="connsiteX4" fmla="*/ 6172200 w 11688417"/>
                <a:gd name="connsiteY4" fmla="*/ 954157 h 1152979"/>
                <a:gd name="connsiteX5" fmla="*/ 8796130 w 11688417"/>
                <a:gd name="connsiteY5" fmla="*/ 745435 h 1152979"/>
                <a:gd name="connsiteX6" fmla="*/ 10088217 w 11688417"/>
                <a:gd name="connsiteY6" fmla="*/ 526774 h 1152979"/>
                <a:gd name="connsiteX7" fmla="*/ 10426147 w 11688417"/>
                <a:gd name="connsiteY7" fmla="*/ 387626 h 1152979"/>
                <a:gd name="connsiteX8" fmla="*/ 10863469 w 11688417"/>
                <a:gd name="connsiteY8" fmla="*/ 447261 h 1152979"/>
                <a:gd name="connsiteX9" fmla="*/ 11688417 w 11688417"/>
                <a:gd name="connsiteY9" fmla="*/ 0 h 1152979"/>
                <a:gd name="connsiteX10" fmla="*/ 11688417 w 11688417"/>
                <a:gd name="connsiteY10" fmla="*/ 0 h 1152979"/>
                <a:gd name="connsiteX11" fmla="*/ 11688417 w 11688417"/>
                <a:gd name="connsiteY11" fmla="*/ 0 h 1152979"/>
                <a:gd name="connsiteX0" fmla="*/ 0 w 11688417"/>
                <a:gd name="connsiteY0" fmla="*/ 298174 h 1152979"/>
                <a:gd name="connsiteX1" fmla="*/ 1272209 w 11688417"/>
                <a:gd name="connsiteY1" fmla="*/ 824948 h 1152979"/>
                <a:gd name="connsiteX2" fmla="*/ 2594113 w 11688417"/>
                <a:gd name="connsiteY2" fmla="*/ 934279 h 1152979"/>
                <a:gd name="connsiteX3" fmla="*/ 3677478 w 11688417"/>
                <a:gd name="connsiteY3" fmla="*/ 1152939 h 1152979"/>
                <a:gd name="connsiteX4" fmla="*/ 6172200 w 11688417"/>
                <a:gd name="connsiteY4" fmla="*/ 954157 h 1152979"/>
                <a:gd name="connsiteX5" fmla="*/ 8796130 w 11688417"/>
                <a:gd name="connsiteY5" fmla="*/ 745435 h 1152979"/>
                <a:gd name="connsiteX6" fmla="*/ 10088217 w 11688417"/>
                <a:gd name="connsiteY6" fmla="*/ 526774 h 1152979"/>
                <a:gd name="connsiteX7" fmla="*/ 10426147 w 11688417"/>
                <a:gd name="connsiteY7" fmla="*/ 387626 h 1152979"/>
                <a:gd name="connsiteX8" fmla="*/ 11161643 w 11688417"/>
                <a:gd name="connsiteY8" fmla="*/ 397566 h 1152979"/>
                <a:gd name="connsiteX9" fmla="*/ 11688417 w 11688417"/>
                <a:gd name="connsiteY9" fmla="*/ 0 h 1152979"/>
                <a:gd name="connsiteX10" fmla="*/ 11688417 w 11688417"/>
                <a:gd name="connsiteY10" fmla="*/ 0 h 1152979"/>
                <a:gd name="connsiteX11" fmla="*/ 11688417 w 11688417"/>
                <a:gd name="connsiteY11" fmla="*/ 0 h 1152979"/>
                <a:gd name="connsiteX0" fmla="*/ 0 w 11498541"/>
                <a:gd name="connsiteY0" fmla="*/ 0 h 1626799"/>
                <a:gd name="connsiteX1" fmla="*/ 1082333 w 11498541"/>
                <a:gd name="connsiteY1" fmla="*/ 1298768 h 1626799"/>
                <a:gd name="connsiteX2" fmla="*/ 2404237 w 11498541"/>
                <a:gd name="connsiteY2" fmla="*/ 1408099 h 1626799"/>
                <a:gd name="connsiteX3" fmla="*/ 3487602 w 11498541"/>
                <a:gd name="connsiteY3" fmla="*/ 1626759 h 1626799"/>
                <a:gd name="connsiteX4" fmla="*/ 5982324 w 11498541"/>
                <a:gd name="connsiteY4" fmla="*/ 1427977 h 1626799"/>
                <a:gd name="connsiteX5" fmla="*/ 8606254 w 11498541"/>
                <a:gd name="connsiteY5" fmla="*/ 1219255 h 1626799"/>
                <a:gd name="connsiteX6" fmla="*/ 9898341 w 11498541"/>
                <a:gd name="connsiteY6" fmla="*/ 1000594 h 1626799"/>
                <a:gd name="connsiteX7" fmla="*/ 10236271 w 11498541"/>
                <a:gd name="connsiteY7" fmla="*/ 861446 h 1626799"/>
                <a:gd name="connsiteX8" fmla="*/ 10971767 w 11498541"/>
                <a:gd name="connsiteY8" fmla="*/ 871386 h 1626799"/>
                <a:gd name="connsiteX9" fmla="*/ 11498541 w 11498541"/>
                <a:gd name="connsiteY9" fmla="*/ 473820 h 1626799"/>
                <a:gd name="connsiteX10" fmla="*/ 11498541 w 11498541"/>
                <a:gd name="connsiteY10" fmla="*/ 473820 h 1626799"/>
                <a:gd name="connsiteX11" fmla="*/ 11498541 w 11498541"/>
                <a:gd name="connsiteY11" fmla="*/ 473820 h 1626799"/>
                <a:gd name="connsiteX0" fmla="*/ 259558 w 11758099"/>
                <a:gd name="connsiteY0" fmla="*/ 0 h 1626799"/>
                <a:gd name="connsiteX1" fmla="*/ 1341891 w 11758099"/>
                <a:gd name="connsiteY1" fmla="*/ 1298768 h 1626799"/>
                <a:gd name="connsiteX2" fmla="*/ 2663795 w 11758099"/>
                <a:gd name="connsiteY2" fmla="*/ 1408099 h 1626799"/>
                <a:gd name="connsiteX3" fmla="*/ 3747160 w 11758099"/>
                <a:gd name="connsiteY3" fmla="*/ 1626759 h 1626799"/>
                <a:gd name="connsiteX4" fmla="*/ 6241882 w 11758099"/>
                <a:gd name="connsiteY4" fmla="*/ 1427977 h 1626799"/>
                <a:gd name="connsiteX5" fmla="*/ 8865812 w 11758099"/>
                <a:gd name="connsiteY5" fmla="*/ 1219255 h 1626799"/>
                <a:gd name="connsiteX6" fmla="*/ 10157899 w 11758099"/>
                <a:gd name="connsiteY6" fmla="*/ 1000594 h 1626799"/>
                <a:gd name="connsiteX7" fmla="*/ 10495829 w 11758099"/>
                <a:gd name="connsiteY7" fmla="*/ 861446 h 1626799"/>
                <a:gd name="connsiteX8" fmla="*/ 11231325 w 11758099"/>
                <a:gd name="connsiteY8" fmla="*/ 871386 h 1626799"/>
                <a:gd name="connsiteX9" fmla="*/ 11758099 w 11758099"/>
                <a:gd name="connsiteY9" fmla="*/ 473820 h 1626799"/>
                <a:gd name="connsiteX10" fmla="*/ 11758099 w 11758099"/>
                <a:gd name="connsiteY10" fmla="*/ 473820 h 1626799"/>
                <a:gd name="connsiteX11" fmla="*/ 11758099 w 11758099"/>
                <a:gd name="connsiteY11" fmla="*/ 473820 h 1626799"/>
                <a:gd name="connsiteX0" fmla="*/ 292975 w 11791516"/>
                <a:gd name="connsiteY0" fmla="*/ 0 h 1626799"/>
                <a:gd name="connsiteX1" fmla="*/ 1120476 w 11791516"/>
                <a:gd name="connsiteY1" fmla="*/ 1166355 h 1626799"/>
                <a:gd name="connsiteX2" fmla="*/ 2697212 w 11791516"/>
                <a:gd name="connsiteY2" fmla="*/ 1408099 h 1626799"/>
                <a:gd name="connsiteX3" fmla="*/ 3780577 w 11791516"/>
                <a:gd name="connsiteY3" fmla="*/ 1626759 h 1626799"/>
                <a:gd name="connsiteX4" fmla="*/ 6275299 w 11791516"/>
                <a:gd name="connsiteY4" fmla="*/ 1427977 h 1626799"/>
                <a:gd name="connsiteX5" fmla="*/ 8899229 w 11791516"/>
                <a:gd name="connsiteY5" fmla="*/ 1219255 h 1626799"/>
                <a:gd name="connsiteX6" fmla="*/ 10191316 w 11791516"/>
                <a:gd name="connsiteY6" fmla="*/ 1000594 h 1626799"/>
                <a:gd name="connsiteX7" fmla="*/ 10529246 w 11791516"/>
                <a:gd name="connsiteY7" fmla="*/ 861446 h 1626799"/>
                <a:gd name="connsiteX8" fmla="*/ 11264742 w 11791516"/>
                <a:gd name="connsiteY8" fmla="*/ 871386 h 1626799"/>
                <a:gd name="connsiteX9" fmla="*/ 11791516 w 11791516"/>
                <a:gd name="connsiteY9" fmla="*/ 473820 h 1626799"/>
                <a:gd name="connsiteX10" fmla="*/ 11791516 w 11791516"/>
                <a:gd name="connsiteY10" fmla="*/ 473820 h 1626799"/>
                <a:gd name="connsiteX11" fmla="*/ 11791516 w 11791516"/>
                <a:gd name="connsiteY11" fmla="*/ 473820 h 1626799"/>
                <a:gd name="connsiteX0" fmla="*/ 292975 w 11917729"/>
                <a:gd name="connsiteY0" fmla="*/ 0 h 1626799"/>
                <a:gd name="connsiteX1" fmla="*/ 1120476 w 11917729"/>
                <a:gd name="connsiteY1" fmla="*/ 1166355 h 1626799"/>
                <a:gd name="connsiteX2" fmla="*/ 2697212 w 11917729"/>
                <a:gd name="connsiteY2" fmla="*/ 1408099 h 1626799"/>
                <a:gd name="connsiteX3" fmla="*/ 3780577 w 11917729"/>
                <a:gd name="connsiteY3" fmla="*/ 1626759 h 1626799"/>
                <a:gd name="connsiteX4" fmla="*/ 6275299 w 11917729"/>
                <a:gd name="connsiteY4" fmla="*/ 1427977 h 1626799"/>
                <a:gd name="connsiteX5" fmla="*/ 8899229 w 11917729"/>
                <a:gd name="connsiteY5" fmla="*/ 1219255 h 1626799"/>
                <a:gd name="connsiteX6" fmla="*/ 10191316 w 11917729"/>
                <a:gd name="connsiteY6" fmla="*/ 1000594 h 1626799"/>
                <a:gd name="connsiteX7" fmla="*/ 10529246 w 11917729"/>
                <a:gd name="connsiteY7" fmla="*/ 861446 h 1626799"/>
                <a:gd name="connsiteX8" fmla="*/ 11264742 w 11917729"/>
                <a:gd name="connsiteY8" fmla="*/ 871386 h 1626799"/>
                <a:gd name="connsiteX9" fmla="*/ 11791516 w 11917729"/>
                <a:gd name="connsiteY9" fmla="*/ 473820 h 1626799"/>
                <a:gd name="connsiteX10" fmla="*/ 11791516 w 11917729"/>
                <a:gd name="connsiteY10" fmla="*/ 473820 h 1626799"/>
                <a:gd name="connsiteX11" fmla="*/ 11917729 w 11917729"/>
                <a:gd name="connsiteY11" fmla="*/ 23060 h 1626799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791516 w 12010457"/>
                <a:gd name="connsiteY10" fmla="*/ 51257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1830153 w 12010457"/>
                <a:gd name="connsiteY10" fmla="*/ 530609 h 1665558"/>
                <a:gd name="connsiteX11" fmla="*/ 12010457 w 12010457"/>
                <a:gd name="connsiteY11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791516 w 12010457"/>
                <a:gd name="connsiteY9" fmla="*/ 512579 h 1665558"/>
                <a:gd name="connsiteX10" fmla="*/ 12010457 w 12010457"/>
                <a:gd name="connsiteY10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814698 w 12010457"/>
                <a:gd name="connsiteY9" fmla="*/ 543489 h 1665558"/>
                <a:gd name="connsiteX10" fmla="*/ 12010457 w 12010457"/>
                <a:gd name="connsiteY10" fmla="*/ 0 h 1665558"/>
                <a:gd name="connsiteX0" fmla="*/ 292975 w 12010457"/>
                <a:gd name="connsiteY0" fmla="*/ 38759 h 1665558"/>
                <a:gd name="connsiteX1" fmla="*/ 1120476 w 12010457"/>
                <a:gd name="connsiteY1" fmla="*/ 1205114 h 1665558"/>
                <a:gd name="connsiteX2" fmla="*/ 2697212 w 12010457"/>
                <a:gd name="connsiteY2" fmla="*/ 1446858 h 1665558"/>
                <a:gd name="connsiteX3" fmla="*/ 3780577 w 12010457"/>
                <a:gd name="connsiteY3" fmla="*/ 1665518 h 1665558"/>
                <a:gd name="connsiteX4" fmla="*/ 6275299 w 12010457"/>
                <a:gd name="connsiteY4" fmla="*/ 1466736 h 1665558"/>
                <a:gd name="connsiteX5" fmla="*/ 8899229 w 12010457"/>
                <a:gd name="connsiteY5" fmla="*/ 1258014 h 1665558"/>
                <a:gd name="connsiteX6" fmla="*/ 10191316 w 12010457"/>
                <a:gd name="connsiteY6" fmla="*/ 1039353 h 1665558"/>
                <a:gd name="connsiteX7" fmla="*/ 10529246 w 12010457"/>
                <a:gd name="connsiteY7" fmla="*/ 900205 h 1665558"/>
                <a:gd name="connsiteX8" fmla="*/ 11264742 w 12010457"/>
                <a:gd name="connsiteY8" fmla="*/ 910145 h 1665558"/>
                <a:gd name="connsiteX9" fmla="*/ 11814698 w 12010457"/>
                <a:gd name="connsiteY9" fmla="*/ 543489 h 1665558"/>
                <a:gd name="connsiteX10" fmla="*/ 12010457 w 12010457"/>
                <a:gd name="connsiteY10" fmla="*/ 0 h 166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10457" h="1665558">
                  <a:moveTo>
                    <a:pt x="292975" y="38759"/>
                  </a:moveTo>
                  <a:cubicBezTo>
                    <a:pt x="-573753" y="618894"/>
                    <a:pt x="719770" y="970431"/>
                    <a:pt x="1120476" y="1205114"/>
                  </a:cubicBezTo>
                  <a:cubicBezTo>
                    <a:pt x="1521182" y="1439797"/>
                    <a:pt x="2253862" y="1370124"/>
                    <a:pt x="2697212" y="1446858"/>
                  </a:cubicBezTo>
                  <a:cubicBezTo>
                    <a:pt x="3140562" y="1523592"/>
                    <a:pt x="3184229" y="1662205"/>
                    <a:pt x="3780577" y="1665518"/>
                  </a:cubicBezTo>
                  <a:cubicBezTo>
                    <a:pt x="4376925" y="1668831"/>
                    <a:pt x="6275299" y="1466736"/>
                    <a:pt x="6275299" y="1466736"/>
                  </a:cubicBezTo>
                  <a:lnTo>
                    <a:pt x="8899229" y="1258014"/>
                  </a:lnTo>
                  <a:cubicBezTo>
                    <a:pt x="9551898" y="1186784"/>
                    <a:pt x="9919646" y="1098988"/>
                    <a:pt x="10191316" y="1039353"/>
                  </a:cubicBezTo>
                  <a:cubicBezTo>
                    <a:pt x="10462986" y="979718"/>
                    <a:pt x="10350342" y="921740"/>
                    <a:pt x="10529246" y="900205"/>
                  </a:cubicBezTo>
                  <a:cubicBezTo>
                    <a:pt x="10708150" y="878670"/>
                    <a:pt x="11050500" y="969598"/>
                    <a:pt x="11264742" y="910145"/>
                  </a:cubicBezTo>
                  <a:cubicBezTo>
                    <a:pt x="11478984" y="850692"/>
                    <a:pt x="11690412" y="695180"/>
                    <a:pt x="11814698" y="543489"/>
                  </a:cubicBezTo>
                  <a:cubicBezTo>
                    <a:pt x="11938984" y="391798"/>
                    <a:pt x="11998329" y="235575"/>
                    <a:pt x="12010457" y="0"/>
                  </a:cubicBezTo>
                </a:path>
              </a:pathLst>
            </a:cu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/>
            <p:cNvSpPr/>
            <p:nvPr/>
          </p:nvSpPr>
          <p:spPr>
            <a:xfrm>
              <a:off x="4056270" y="3456830"/>
              <a:ext cx="360000" cy="360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17</a:t>
              </a:r>
              <a:endParaRPr lang="fr-FR" sz="700" dirty="0"/>
            </a:p>
          </p:txBody>
        </p:sp>
        <p:sp>
          <p:nvSpPr>
            <p:cNvPr id="7" name="Ellipse 6"/>
            <p:cNvSpPr/>
            <p:nvPr/>
          </p:nvSpPr>
          <p:spPr>
            <a:xfrm>
              <a:off x="3151114" y="3418270"/>
              <a:ext cx="360000" cy="360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77</a:t>
              </a:r>
              <a:endParaRPr lang="fr-FR" sz="700" dirty="0"/>
            </a:p>
          </p:txBody>
        </p:sp>
        <p:sp>
          <p:nvSpPr>
            <p:cNvPr id="8" name="Ellipse 7"/>
            <p:cNvSpPr/>
            <p:nvPr/>
          </p:nvSpPr>
          <p:spPr>
            <a:xfrm>
              <a:off x="2678769" y="3284990"/>
              <a:ext cx="342000" cy="34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82</a:t>
              </a:r>
              <a:endParaRPr lang="fr-FR" sz="700" dirty="0"/>
            </a:p>
          </p:txBody>
        </p:sp>
        <p:sp>
          <p:nvSpPr>
            <p:cNvPr id="9" name="Ellipse 8"/>
            <p:cNvSpPr/>
            <p:nvPr/>
          </p:nvSpPr>
          <p:spPr>
            <a:xfrm>
              <a:off x="2192665" y="3242639"/>
              <a:ext cx="342000" cy="34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6</a:t>
              </a:r>
              <a:endParaRPr lang="fr-FR" sz="700" dirty="0"/>
            </a:p>
          </p:txBody>
        </p:sp>
        <p:sp>
          <p:nvSpPr>
            <p:cNvPr id="10" name="Ellipse 9"/>
            <p:cNvSpPr/>
            <p:nvPr/>
          </p:nvSpPr>
          <p:spPr>
            <a:xfrm>
              <a:off x="1735349" y="3218312"/>
              <a:ext cx="324000" cy="32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2</a:t>
              </a:r>
              <a:endParaRPr lang="fr-FR" sz="600" dirty="0"/>
            </a:p>
          </p:txBody>
        </p:sp>
        <p:sp>
          <p:nvSpPr>
            <p:cNvPr id="11" name="Ellipse 10"/>
            <p:cNvSpPr/>
            <p:nvPr/>
          </p:nvSpPr>
          <p:spPr>
            <a:xfrm>
              <a:off x="8136179" y="3146379"/>
              <a:ext cx="324000" cy="32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83</a:t>
              </a:r>
              <a:endParaRPr lang="fr-FR" sz="600" dirty="0"/>
            </a:p>
          </p:txBody>
        </p:sp>
        <p:sp>
          <p:nvSpPr>
            <p:cNvPr id="12" name="Ellipse 11"/>
            <p:cNvSpPr/>
            <p:nvPr/>
          </p:nvSpPr>
          <p:spPr>
            <a:xfrm>
              <a:off x="7603817" y="3187422"/>
              <a:ext cx="324000" cy="32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2</a:t>
              </a:r>
              <a:endParaRPr lang="fr-FR" sz="600" dirty="0"/>
            </a:p>
          </p:txBody>
        </p:sp>
        <p:sp>
          <p:nvSpPr>
            <p:cNvPr id="13" name="Ellipse 12"/>
            <p:cNvSpPr/>
            <p:nvPr/>
          </p:nvSpPr>
          <p:spPr>
            <a:xfrm>
              <a:off x="7091343" y="3250389"/>
              <a:ext cx="324000" cy="32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10</a:t>
              </a:r>
              <a:endParaRPr lang="fr-FR" sz="600" dirty="0"/>
            </a:p>
          </p:txBody>
        </p:sp>
        <p:sp>
          <p:nvSpPr>
            <p:cNvPr id="14" name="Ellipse 13"/>
            <p:cNvSpPr/>
            <p:nvPr/>
          </p:nvSpPr>
          <p:spPr>
            <a:xfrm>
              <a:off x="6563847" y="3295616"/>
              <a:ext cx="324000" cy="32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22</a:t>
              </a:r>
              <a:endParaRPr lang="fr-FR" sz="600" dirty="0"/>
            </a:p>
          </p:txBody>
        </p:sp>
        <p:sp>
          <p:nvSpPr>
            <p:cNvPr id="15" name="Ellipse 14"/>
            <p:cNvSpPr/>
            <p:nvPr/>
          </p:nvSpPr>
          <p:spPr>
            <a:xfrm>
              <a:off x="6065591" y="3311893"/>
              <a:ext cx="342000" cy="34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9</a:t>
              </a:r>
              <a:endParaRPr lang="fr-FR" sz="700" dirty="0"/>
            </a:p>
          </p:txBody>
        </p:sp>
        <p:sp>
          <p:nvSpPr>
            <p:cNvPr id="16" name="Ellipse 15"/>
            <p:cNvSpPr/>
            <p:nvPr/>
          </p:nvSpPr>
          <p:spPr>
            <a:xfrm>
              <a:off x="5578575" y="3329228"/>
              <a:ext cx="342000" cy="34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32</a:t>
              </a:r>
              <a:endParaRPr lang="fr-FR" sz="700" dirty="0"/>
            </a:p>
          </p:txBody>
        </p:sp>
        <p:sp>
          <p:nvSpPr>
            <p:cNvPr id="17" name="Ellipse 16"/>
            <p:cNvSpPr/>
            <p:nvPr/>
          </p:nvSpPr>
          <p:spPr>
            <a:xfrm>
              <a:off x="5104744" y="3365699"/>
              <a:ext cx="342000" cy="34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57</a:t>
              </a:r>
              <a:endParaRPr lang="fr-FR" sz="700" dirty="0"/>
            </a:p>
          </p:txBody>
        </p:sp>
        <p:sp>
          <p:nvSpPr>
            <p:cNvPr id="18" name="Ellipse 17"/>
            <p:cNvSpPr/>
            <p:nvPr/>
          </p:nvSpPr>
          <p:spPr>
            <a:xfrm>
              <a:off x="4611035" y="3408311"/>
              <a:ext cx="342000" cy="34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dirty="0"/>
                <a:t>37</a:t>
              </a:r>
              <a:endParaRPr lang="fr-FR" sz="700" dirty="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3579813" y="3498977"/>
              <a:ext cx="417443" cy="417443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2000" dirty="0"/>
                <a:t>22</a:t>
              </a:r>
              <a:endParaRPr lang="fr-FR" sz="800" dirty="0"/>
            </a:p>
          </p:txBody>
        </p:sp>
        <p:sp>
          <p:nvSpPr>
            <p:cNvPr id="20" name="Ellipse 19"/>
            <p:cNvSpPr/>
            <p:nvPr/>
          </p:nvSpPr>
          <p:spPr>
            <a:xfrm>
              <a:off x="11172571" y="2719179"/>
              <a:ext cx="288000" cy="288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/>
                <a:t>31</a:t>
              </a:r>
              <a:endParaRPr lang="fr-FR" sz="500" dirty="0"/>
            </a:p>
          </p:txBody>
        </p:sp>
        <p:sp>
          <p:nvSpPr>
            <p:cNvPr id="21" name="Ellipse 20"/>
            <p:cNvSpPr/>
            <p:nvPr/>
          </p:nvSpPr>
          <p:spPr>
            <a:xfrm>
              <a:off x="10683114" y="2762267"/>
              <a:ext cx="288000" cy="288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/>
                <a:t>4</a:t>
              </a:r>
              <a:endParaRPr lang="fr-FR" sz="500" dirty="0"/>
            </a:p>
          </p:txBody>
        </p:sp>
        <p:sp>
          <p:nvSpPr>
            <p:cNvPr id="22" name="Ellipse 21"/>
            <p:cNvSpPr/>
            <p:nvPr/>
          </p:nvSpPr>
          <p:spPr>
            <a:xfrm>
              <a:off x="805891" y="2978990"/>
              <a:ext cx="306000" cy="30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44</a:t>
              </a:r>
              <a:endParaRPr lang="fr-FR" sz="600" dirty="0"/>
            </a:p>
          </p:txBody>
        </p:sp>
        <p:sp>
          <p:nvSpPr>
            <p:cNvPr id="23" name="Ellipse 22"/>
            <p:cNvSpPr/>
            <p:nvPr/>
          </p:nvSpPr>
          <p:spPr>
            <a:xfrm>
              <a:off x="10193657" y="2857842"/>
              <a:ext cx="288000" cy="288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/>
                <a:t>78</a:t>
              </a:r>
              <a:endParaRPr lang="fr-FR" sz="500" dirty="0"/>
            </a:p>
          </p:txBody>
        </p:sp>
        <p:sp>
          <p:nvSpPr>
            <p:cNvPr id="24" name="Ellipse 23"/>
            <p:cNvSpPr/>
            <p:nvPr/>
          </p:nvSpPr>
          <p:spPr>
            <a:xfrm>
              <a:off x="9715386" y="2964043"/>
              <a:ext cx="306000" cy="30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94</a:t>
              </a:r>
              <a:endParaRPr lang="fr-FR" sz="600" dirty="0"/>
            </a:p>
          </p:txBody>
        </p:sp>
        <p:sp>
          <p:nvSpPr>
            <p:cNvPr id="25" name="Ellipse 24"/>
            <p:cNvSpPr/>
            <p:nvPr/>
          </p:nvSpPr>
          <p:spPr>
            <a:xfrm>
              <a:off x="9173332" y="3041667"/>
              <a:ext cx="306000" cy="30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64</a:t>
              </a:r>
              <a:endParaRPr lang="fr-FR" sz="600" dirty="0"/>
            </a:p>
          </p:txBody>
        </p:sp>
        <p:sp>
          <p:nvSpPr>
            <p:cNvPr id="26" name="Ellipse 25"/>
            <p:cNvSpPr/>
            <p:nvPr/>
          </p:nvSpPr>
          <p:spPr>
            <a:xfrm>
              <a:off x="8641626" y="3084718"/>
              <a:ext cx="306000" cy="30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50</a:t>
              </a:r>
              <a:endParaRPr lang="fr-FR" sz="600" dirty="0"/>
            </a:p>
          </p:txBody>
        </p:sp>
        <p:sp>
          <p:nvSpPr>
            <p:cNvPr id="27" name="Ellipse 26"/>
            <p:cNvSpPr/>
            <p:nvPr/>
          </p:nvSpPr>
          <p:spPr>
            <a:xfrm>
              <a:off x="1234170" y="3136622"/>
              <a:ext cx="324000" cy="32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/>
                <a:t>99</a:t>
              </a:r>
              <a:endParaRPr lang="fr-FR" sz="600" dirty="0"/>
            </a:p>
          </p:txBody>
        </p:sp>
        <p:sp>
          <p:nvSpPr>
            <p:cNvPr id="28" name="Ellipse 27"/>
            <p:cNvSpPr/>
            <p:nvPr/>
          </p:nvSpPr>
          <p:spPr>
            <a:xfrm>
              <a:off x="480659" y="2817202"/>
              <a:ext cx="288000" cy="288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/>
                <a:t>37</a:t>
              </a:r>
              <a:endParaRPr lang="fr-FR" sz="500" dirty="0"/>
            </a:p>
          </p:txBody>
        </p:sp>
        <p:sp>
          <p:nvSpPr>
            <p:cNvPr id="29" name="Ellipse 28"/>
            <p:cNvSpPr/>
            <p:nvPr/>
          </p:nvSpPr>
          <p:spPr>
            <a:xfrm>
              <a:off x="207962" y="2674930"/>
              <a:ext cx="270000" cy="270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/>
                <a:t>50</a:t>
              </a:r>
              <a:endParaRPr lang="fr-FR" sz="500" dirty="0"/>
            </a:p>
          </p:txBody>
        </p:sp>
        <p:sp>
          <p:nvSpPr>
            <p:cNvPr id="30" name="Ellipse 29"/>
            <p:cNvSpPr/>
            <p:nvPr/>
          </p:nvSpPr>
          <p:spPr>
            <a:xfrm>
              <a:off x="43759" y="2428911"/>
              <a:ext cx="252000" cy="25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/>
                <a:t>41</a:t>
              </a:r>
              <a:endParaRPr lang="fr-FR" sz="400" dirty="0"/>
            </a:p>
          </p:txBody>
        </p:sp>
        <p:sp>
          <p:nvSpPr>
            <p:cNvPr id="31" name="Ellipse 30"/>
            <p:cNvSpPr/>
            <p:nvPr/>
          </p:nvSpPr>
          <p:spPr>
            <a:xfrm>
              <a:off x="18962" y="2168295"/>
              <a:ext cx="216000" cy="21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100" dirty="0"/>
                <a:t>10</a:t>
              </a:r>
              <a:endParaRPr lang="fr-FR" sz="300" dirty="0"/>
            </a:p>
          </p:txBody>
        </p:sp>
        <p:sp>
          <p:nvSpPr>
            <p:cNvPr id="32" name="Ellipse 31"/>
            <p:cNvSpPr/>
            <p:nvPr/>
          </p:nvSpPr>
          <p:spPr>
            <a:xfrm>
              <a:off x="190868" y="2064126"/>
              <a:ext cx="144000" cy="14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800" dirty="0"/>
                <a:t>34</a:t>
              </a:r>
              <a:endParaRPr lang="fr-FR" sz="100" dirty="0"/>
            </a:p>
          </p:txBody>
        </p:sp>
        <p:sp>
          <p:nvSpPr>
            <p:cNvPr id="33" name="Ellipse 32"/>
            <p:cNvSpPr/>
            <p:nvPr/>
          </p:nvSpPr>
          <p:spPr>
            <a:xfrm>
              <a:off x="334868" y="2014946"/>
              <a:ext cx="72000" cy="7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400" dirty="0"/>
                <a:t>42</a:t>
              </a:r>
              <a:endParaRPr lang="fr-FR" sz="100" dirty="0"/>
            </a:p>
          </p:txBody>
        </p:sp>
        <p:sp>
          <p:nvSpPr>
            <p:cNvPr id="34" name="Ellipse 33"/>
            <p:cNvSpPr/>
            <p:nvPr/>
          </p:nvSpPr>
          <p:spPr>
            <a:xfrm>
              <a:off x="11540406" y="2627267"/>
              <a:ext cx="270000" cy="270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/>
                <a:t>22</a:t>
              </a:r>
              <a:endParaRPr lang="fr-FR" sz="500" dirty="0"/>
            </a:p>
          </p:txBody>
        </p:sp>
        <p:sp>
          <p:nvSpPr>
            <p:cNvPr id="35" name="Ellipse 34"/>
            <p:cNvSpPr/>
            <p:nvPr/>
          </p:nvSpPr>
          <p:spPr>
            <a:xfrm>
              <a:off x="11771351" y="2432438"/>
              <a:ext cx="252000" cy="25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/>
                <a:t>4</a:t>
              </a:r>
              <a:endParaRPr lang="fr-FR" sz="400" dirty="0"/>
            </a:p>
          </p:txBody>
        </p:sp>
        <p:sp>
          <p:nvSpPr>
            <p:cNvPr id="36" name="Ellipse 35"/>
            <p:cNvSpPr/>
            <p:nvPr/>
          </p:nvSpPr>
          <p:spPr>
            <a:xfrm>
              <a:off x="11952384" y="2222135"/>
              <a:ext cx="216000" cy="21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100" dirty="0"/>
                <a:t>67</a:t>
              </a:r>
              <a:endParaRPr lang="fr-FR" sz="300" dirty="0"/>
            </a:p>
          </p:txBody>
        </p:sp>
        <p:sp>
          <p:nvSpPr>
            <p:cNvPr id="37" name="Ellipse 36"/>
            <p:cNvSpPr/>
            <p:nvPr/>
          </p:nvSpPr>
          <p:spPr>
            <a:xfrm>
              <a:off x="12022365" y="2064126"/>
              <a:ext cx="144000" cy="144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800" dirty="0"/>
                <a:t>1</a:t>
              </a:r>
              <a:endParaRPr lang="fr-FR" sz="100" dirty="0"/>
            </a:p>
          </p:txBody>
        </p:sp>
        <p:sp>
          <p:nvSpPr>
            <p:cNvPr id="38" name="Ellipse 37"/>
            <p:cNvSpPr/>
            <p:nvPr/>
          </p:nvSpPr>
          <p:spPr>
            <a:xfrm>
              <a:off x="12060384" y="1972830"/>
              <a:ext cx="72000" cy="72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400" dirty="0"/>
                <a:t>42</a:t>
              </a:r>
              <a:endParaRPr lang="fr-FR" sz="100" dirty="0"/>
            </a:p>
          </p:txBody>
        </p:sp>
        <p:sp>
          <p:nvSpPr>
            <p:cNvPr id="40" name="Ellipse 39"/>
            <p:cNvSpPr/>
            <p:nvPr/>
          </p:nvSpPr>
          <p:spPr>
            <a:xfrm>
              <a:off x="423397" y="2006654"/>
              <a:ext cx="36000" cy="3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200" dirty="0"/>
                <a:t>42</a:t>
              </a:r>
              <a:endParaRPr lang="fr-FR" sz="100" dirty="0"/>
            </a:p>
          </p:txBody>
        </p:sp>
        <p:sp>
          <p:nvSpPr>
            <p:cNvPr id="41" name="Ellipse 40"/>
            <p:cNvSpPr/>
            <p:nvPr/>
          </p:nvSpPr>
          <p:spPr>
            <a:xfrm>
              <a:off x="12076365" y="1927182"/>
              <a:ext cx="36000" cy="36000"/>
            </a:xfrm>
            <a:prstGeom prst="ellips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200" dirty="0"/>
                <a:t>42</a:t>
              </a:r>
              <a:endParaRPr lang="fr-FR" sz="100" dirty="0"/>
            </a:p>
          </p:txBody>
        </p:sp>
      </p:grpSp>
      <p:grpSp>
        <p:nvGrpSpPr>
          <p:cNvPr id="42" name="Groupe 41"/>
          <p:cNvGrpSpPr/>
          <p:nvPr/>
        </p:nvGrpSpPr>
        <p:grpSpPr>
          <a:xfrm rot="16200000">
            <a:off x="4874335" y="4037107"/>
            <a:ext cx="802819" cy="144000"/>
            <a:chOff x="5347446" y="4314909"/>
            <a:chExt cx="802819" cy="144000"/>
          </a:xfrm>
          <a:solidFill>
            <a:srgbClr val="962D3E"/>
          </a:solidFill>
        </p:grpSpPr>
        <p:sp>
          <p:nvSpPr>
            <p:cNvPr id="43" name="Pentagone 42"/>
            <p:cNvSpPr/>
            <p:nvPr/>
          </p:nvSpPr>
          <p:spPr>
            <a:xfrm>
              <a:off x="5347446" y="4314909"/>
              <a:ext cx="681397" cy="14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4" name="Chevron 43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Groupe 125"/>
          <p:cNvGrpSpPr/>
          <p:nvPr/>
        </p:nvGrpSpPr>
        <p:grpSpPr>
          <a:xfrm>
            <a:off x="9022423" y="4946083"/>
            <a:ext cx="2580011" cy="1805709"/>
            <a:chOff x="99245" y="4448014"/>
            <a:chExt cx="2580011" cy="1805709"/>
          </a:xfrm>
        </p:grpSpPr>
        <p:grpSp>
          <p:nvGrpSpPr>
            <p:cNvPr id="127" name="Groupe 126"/>
            <p:cNvGrpSpPr/>
            <p:nvPr/>
          </p:nvGrpSpPr>
          <p:grpSpPr>
            <a:xfrm>
              <a:off x="280307" y="4528408"/>
              <a:ext cx="2398949" cy="1725315"/>
              <a:chOff x="280307" y="4528408"/>
              <a:chExt cx="2398949" cy="1725315"/>
            </a:xfrm>
          </p:grpSpPr>
          <p:sp>
            <p:nvSpPr>
              <p:cNvPr id="129" name="Rectangle 128"/>
              <p:cNvSpPr/>
              <p:nvPr/>
            </p:nvSpPr>
            <p:spPr>
              <a:xfrm>
                <a:off x="557593" y="4528408"/>
                <a:ext cx="2121663" cy="17253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280307" y="4538568"/>
                <a:ext cx="612000" cy="612000"/>
              </a:xfrm>
              <a:prstGeom prst="ellipse">
                <a:avLst/>
              </a:prstGeom>
              <a:solidFill>
                <a:srgbClr val="E5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28" name="Image 1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245" y="4448014"/>
              <a:ext cx="896190" cy="853514"/>
            </a:xfrm>
            <a:prstGeom prst="rect">
              <a:avLst/>
            </a:prstGeom>
          </p:spPr>
        </p:pic>
      </p:grpSp>
      <p:sp>
        <p:nvSpPr>
          <p:cNvPr id="132" name="Rectangle 131"/>
          <p:cNvSpPr/>
          <p:nvPr/>
        </p:nvSpPr>
        <p:spPr>
          <a:xfrm>
            <a:off x="9860569" y="5183265"/>
            <a:ext cx="1713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Le dé1 a fait un 57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9857092" y="5426526"/>
            <a:ext cx="1713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Le dé2 a fait un 32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9860569" y="5668945"/>
            <a:ext cx="16089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Le dé1 a fait un 9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9857173" y="5913442"/>
            <a:ext cx="1713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Le dé2 a fait un 22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9857254" y="6156048"/>
            <a:ext cx="1713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Le dé1 a fait un 10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9859027" y="6398654"/>
            <a:ext cx="16089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Le dé2 a fait un 2</a:t>
            </a:r>
          </a:p>
        </p:txBody>
      </p:sp>
    </p:spTree>
    <p:extLst>
      <p:ext uri="{BB962C8B-B14F-4D97-AF65-F5344CB8AC3E}">
        <p14:creationId xmlns:p14="http://schemas.microsoft.com/office/powerpoint/2010/main" val="414525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3985 -0.0055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85 -0.00555 L 0.07904 -0.0087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04 -0.00879 L 0.12018 -0.0143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018 -0.01435 L 0.16341 -0.0178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341 -0.01782 L 0.20391 -0.02801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3" grpId="0"/>
      <p:bldP spid="134" grpId="0"/>
      <p:bldP spid="135" grpId="0"/>
      <p:bldP spid="136" grpId="0"/>
      <p:bldP spid="1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Pourquoi le générateur de nombres pseudo-aléatoires doit être partagé entre toutes les instances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De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de1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De(100);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De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de2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De(100);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&lt;3;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2A00FF"/>
                </a:solidFill>
                <a:latin typeface="Consolas" panose="020B0609020204030204" pitchFamily="49" charset="0"/>
              </a:rPr>
              <a:t>"Le dé1 a fait un 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de1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.lancer());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2A00FF"/>
                </a:solidFill>
                <a:latin typeface="Consolas" panose="020B0609020204030204" pitchFamily="49" charset="0"/>
              </a:rPr>
              <a:t>"Le dé2 a fait un 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de2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.lancer());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grpSp>
        <p:nvGrpSpPr>
          <p:cNvPr id="7" name="Groupe 6"/>
          <p:cNvGrpSpPr/>
          <p:nvPr/>
        </p:nvGrpSpPr>
        <p:grpSpPr>
          <a:xfrm rot="20684236">
            <a:off x="6207419" y="4158808"/>
            <a:ext cx="1723570" cy="880348"/>
            <a:chOff x="1580758" y="1518241"/>
            <a:chExt cx="2179668" cy="2403084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Avec </a:t>
              </a:r>
              <a:r>
                <a:rPr lang="en-US" sz="2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static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 rot="20684236">
            <a:off x="541923" y="4150531"/>
            <a:ext cx="1723570" cy="880348"/>
            <a:chOff x="1580758" y="1518241"/>
            <a:chExt cx="2179668" cy="2403084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62D3E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Sans </a:t>
              </a:r>
              <a:r>
                <a:rPr lang="en-US" sz="2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static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962D3E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1945516" y="3553049"/>
            <a:ext cx="2580011" cy="1805709"/>
            <a:chOff x="99245" y="4448014"/>
            <a:chExt cx="2580011" cy="1805709"/>
          </a:xfrm>
        </p:grpSpPr>
        <p:grpSp>
          <p:nvGrpSpPr>
            <p:cNvPr id="14" name="Groupe 13"/>
            <p:cNvGrpSpPr/>
            <p:nvPr/>
          </p:nvGrpSpPr>
          <p:grpSpPr>
            <a:xfrm>
              <a:off x="280307" y="4528408"/>
              <a:ext cx="2398949" cy="1725315"/>
              <a:chOff x="280307" y="4528408"/>
              <a:chExt cx="2398949" cy="1725315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557593" y="4528408"/>
                <a:ext cx="2121663" cy="17253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935849" y="4684063"/>
                <a:ext cx="1743407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sz="1600" dirty="0"/>
                  <a:t>Le dé1 a fait un 89</a:t>
                </a:r>
              </a:p>
              <a:p>
                <a:r>
                  <a:rPr lang="fr-FR" sz="1600" dirty="0"/>
                  <a:t>Le dé2 a fait un 89</a:t>
                </a:r>
              </a:p>
              <a:p>
                <a:r>
                  <a:rPr lang="fr-FR" sz="1600" dirty="0"/>
                  <a:t>Le dé1 a fait un 48</a:t>
                </a:r>
              </a:p>
              <a:p>
                <a:r>
                  <a:rPr lang="fr-FR" sz="1600" dirty="0"/>
                  <a:t>Le dé2 a fait un 48</a:t>
                </a:r>
              </a:p>
              <a:p>
                <a:r>
                  <a:rPr lang="fr-FR" sz="1600" dirty="0"/>
                  <a:t>Le dé1 a fait un 14</a:t>
                </a:r>
              </a:p>
              <a:p>
                <a:r>
                  <a:rPr lang="fr-FR" sz="1600" dirty="0"/>
                  <a:t>Le dé2 a fait un 14</a:t>
                </a:r>
              </a:p>
            </p:txBody>
          </p:sp>
          <p:sp>
            <p:nvSpPr>
              <p:cNvPr id="18" name="Ellipse 17"/>
              <p:cNvSpPr/>
              <p:nvPr/>
            </p:nvSpPr>
            <p:spPr>
              <a:xfrm>
                <a:off x="280307" y="4538568"/>
                <a:ext cx="612000" cy="612000"/>
              </a:xfrm>
              <a:prstGeom prst="ellipse">
                <a:avLst/>
              </a:prstGeom>
              <a:solidFill>
                <a:srgbClr val="E5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45" y="4448014"/>
              <a:ext cx="896190" cy="853514"/>
            </a:xfrm>
            <a:prstGeom prst="rect">
              <a:avLst/>
            </a:prstGeom>
          </p:spPr>
        </p:pic>
      </p:grpSp>
      <p:grpSp>
        <p:nvGrpSpPr>
          <p:cNvPr id="19" name="Groupe 18"/>
          <p:cNvGrpSpPr/>
          <p:nvPr/>
        </p:nvGrpSpPr>
        <p:grpSpPr>
          <a:xfrm>
            <a:off x="7661247" y="3553048"/>
            <a:ext cx="2580011" cy="1805709"/>
            <a:chOff x="99245" y="4448014"/>
            <a:chExt cx="2580011" cy="1805709"/>
          </a:xfrm>
        </p:grpSpPr>
        <p:grpSp>
          <p:nvGrpSpPr>
            <p:cNvPr id="20" name="Groupe 19"/>
            <p:cNvGrpSpPr/>
            <p:nvPr/>
          </p:nvGrpSpPr>
          <p:grpSpPr>
            <a:xfrm>
              <a:off x="280307" y="4528408"/>
              <a:ext cx="2398949" cy="1725315"/>
              <a:chOff x="280307" y="4528408"/>
              <a:chExt cx="2398949" cy="1725315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57593" y="4528408"/>
                <a:ext cx="2121663" cy="17253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35849" y="4684063"/>
                <a:ext cx="1743407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sz="1600" dirty="0"/>
                  <a:t>Le dé1 a fait un 48</a:t>
                </a:r>
              </a:p>
              <a:p>
                <a:r>
                  <a:rPr lang="fr-FR" sz="1600" dirty="0"/>
                  <a:t>Le dé2 a fait un 14</a:t>
                </a:r>
              </a:p>
              <a:p>
                <a:r>
                  <a:rPr lang="fr-FR" sz="1600" dirty="0"/>
                  <a:t>Le dé1 a fait un 55</a:t>
                </a:r>
              </a:p>
              <a:p>
                <a:r>
                  <a:rPr lang="fr-FR" sz="1600" dirty="0"/>
                  <a:t>Le dé2 a fait un 5</a:t>
                </a:r>
              </a:p>
              <a:p>
                <a:r>
                  <a:rPr lang="fr-FR" sz="1600" dirty="0"/>
                  <a:t>Le dé1 a fait un 35</a:t>
                </a:r>
              </a:p>
              <a:p>
                <a:r>
                  <a:rPr lang="fr-FR" sz="1600" dirty="0"/>
                  <a:t>Le dé2 a fait un 7</a:t>
                </a:r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280307" y="4538568"/>
                <a:ext cx="612000" cy="612000"/>
              </a:xfrm>
              <a:prstGeom prst="ellipse">
                <a:avLst/>
              </a:prstGeom>
              <a:solidFill>
                <a:srgbClr val="E5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45" y="4448014"/>
              <a:ext cx="896190" cy="853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357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de classe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9" y="1825625"/>
            <a:ext cx="9867392" cy="3729355"/>
          </a:xfrm>
        </p:spPr>
        <p:txBody>
          <a:bodyPr>
            <a:noAutofit/>
          </a:bodyPr>
          <a:lstStyle/>
          <a:p>
            <a:r>
              <a:rPr lang="fr-FR" dirty="0"/>
              <a:t>Méthode dont l’exécution ne dépend pas d’une instance particulière</a:t>
            </a:r>
          </a:p>
          <a:p>
            <a:r>
              <a:rPr lang="fr-FR" dirty="0"/>
              <a:t>Définie avec le mot clef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</a:p>
          <a:p>
            <a:r>
              <a:rPr lang="fr-FR" dirty="0"/>
              <a:t>Une méthode de classe ne peut accéder qu’aux attributs de classe (pas aux attributs d’instance)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verifNbFaces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nbFaces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Exception(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"Un dé doit avoir au moins deux faces"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De.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verifNbFaces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nbFaces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grpSp>
        <p:nvGrpSpPr>
          <p:cNvPr id="5" name="Groupe 4"/>
          <p:cNvGrpSpPr/>
          <p:nvPr/>
        </p:nvGrpSpPr>
        <p:grpSpPr>
          <a:xfrm rot="11160762">
            <a:off x="7399000" y="5447584"/>
            <a:ext cx="802819" cy="144000"/>
            <a:chOff x="5347446" y="4314909"/>
            <a:chExt cx="802819" cy="144000"/>
          </a:xfrm>
        </p:grpSpPr>
        <p:sp>
          <p:nvSpPr>
            <p:cNvPr id="6" name="Pentagone 5"/>
            <p:cNvSpPr/>
            <p:nvPr/>
          </p:nvSpPr>
          <p:spPr>
            <a:xfrm>
              <a:off x="5347446" y="4314909"/>
              <a:ext cx="68139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7" name="Chevron 6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 rot="336646">
            <a:off x="7980157" y="5348257"/>
            <a:ext cx="3030576" cy="880348"/>
            <a:chOff x="1580758" y="1518241"/>
            <a:chExt cx="2179668" cy="240308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Méthode d’instance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 rot="9812733">
            <a:off x="8435176" y="3737768"/>
            <a:ext cx="1061613" cy="144000"/>
            <a:chOff x="5088652" y="4314909"/>
            <a:chExt cx="1061613" cy="144000"/>
          </a:xfrm>
        </p:grpSpPr>
        <p:sp>
          <p:nvSpPr>
            <p:cNvPr id="12" name="Pentagone 11"/>
            <p:cNvSpPr/>
            <p:nvPr/>
          </p:nvSpPr>
          <p:spPr>
            <a:xfrm>
              <a:off x="5088652" y="4314909"/>
              <a:ext cx="940192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3" name="Chevron 12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e 13"/>
          <p:cNvGrpSpPr/>
          <p:nvPr/>
        </p:nvGrpSpPr>
        <p:grpSpPr>
          <a:xfrm rot="21418312">
            <a:off x="8987117" y="3176638"/>
            <a:ext cx="3033679" cy="880348"/>
            <a:chOff x="1580758" y="1518241"/>
            <a:chExt cx="2179668" cy="2403084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Méthode de classe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2255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d’instance et méthodes de classe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40509"/>
              </p:ext>
            </p:extLst>
          </p:nvPr>
        </p:nvGraphicFramePr>
        <p:xfrm>
          <a:off x="1179513" y="1825625"/>
          <a:ext cx="10252774" cy="2702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97264">
                  <a:extLst>
                    <a:ext uri="{9D8B030D-6E8A-4147-A177-3AD203B41FA5}">
                      <a16:colId xmlns:a16="http://schemas.microsoft.com/office/drawing/2014/main" val="3455486882"/>
                    </a:ext>
                  </a:extLst>
                </a:gridCol>
                <a:gridCol w="3850005">
                  <a:extLst>
                    <a:ext uri="{9D8B030D-6E8A-4147-A177-3AD203B41FA5}">
                      <a16:colId xmlns:a16="http://schemas.microsoft.com/office/drawing/2014/main" val="1340093853"/>
                    </a:ext>
                  </a:extLst>
                </a:gridCol>
                <a:gridCol w="3405505">
                  <a:extLst>
                    <a:ext uri="{9D8B030D-6E8A-4147-A177-3AD203B41FA5}">
                      <a16:colId xmlns:a16="http://schemas.microsoft.com/office/drawing/2014/main" val="3564795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089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Méthode d’instance</a:t>
                      </a:r>
                    </a:p>
                  </a:txBody>
                  <a:tcPr>
                    <a:solidFill>
                      <a:srgbClr val="0089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Méthode de classe</a:t>
                      </a:r>
                    </a:p>
                  </a:txBody>
                  <a:tcPr>
                    <a:solidFill>
                      <a:srgbClr val="0089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061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Mot clef</a:t>
                      </a:r>
                    </a:p>
                  </a:txBody>
                  <a:tcPr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Ø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endParaRPr kumimoji="0" lang="fr-FR" sz="1600" b="1" kern="1200" dirty="0">
                        <a:solidFill>
                          <a:srgbClr val="348899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8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Accès</a:t>
                      </a:r>
                      <a:r>
                        <a:rPr lang="fr-FR" baseline="0" dirty="0"/>
                        <a:t> aux attributs de classe</a:t>
                      </a:r>
                      <a:endParaRPr lang="fr-FR" dirty="0"/>
                    </a:p>
                  </a:txBody>
                  <a:tcPr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8BC80"/>
                          </a:solidFill>
                          <a:latin typeface="WebHostingHub-Glyphs" panose="02000503000000000000" pitchFamily="2" charset="0"/>
                        </a:rPr>
                        <a:t></a:t>
                      </a:r>
                      <a:endParaRPr lang="fr-FR" dirty="0">
                        <a:solidFill>
                          <a:srgbClr val="08BC80"/>
                        </a:solidFill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08BC80"/>
                          </a:solidFill>
                          <a:latin typeface="WebHostingHub-Glyphs" panose="02000503000000000000" pitchFamily="2" charset="0"/>
                        </a:rPr>
                        <a:t></a:t>
                      </a:r>
                      <a:endParaRPr lang="fr-FR" dirty="0">
                        <a:solidFill>
                          <a:srgbClr val="08BC80"/>
                        </a:solidFill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Accès aux attributs d’instance</a:t>
                      </a:r>
                    </a:p>
                  </a:txBody>
                  <a:tcPr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08BC80"/>
                          </a:solidFill>
                          <a:latin typeface="WebHostingHub-Glyphs" panose="02000503000000000000" pitchFamily="2" charset="0"/>
                        </a:rPr>
                        <a:t></a:t>
                      </a:r>
                      <a:endParaRPr lang="fr-FR" dirty="0">
                        <a:solidFill>
                          <a:srgbClr val="08BC80"/>
                        </a:solidFill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962D3E"/>
                          </a:solidFill>
                          <a:latin typeface="WebHostingHub-Glyphs" panose="02000503000000000000" pitchFamily="2" charset="0"/>
                        </a:rPr>
                        <a:t></a:t>
                      </a:r>
                      <a:endParaRPr lang="fr-FR" sz="1000" dirty="0">
                        <a:solidFill>
                          <a:srgbClr val="962D3E"/>
                        </a:solidFill>
                        <a:latin typeface="MS Shell Dlg 2" panose="020B0604030504040204" pitchFamily="34" charset="0"/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Appel depuis</a:t>
                      </a:r>
                      <a:r>
                        <a:rPr lang="fr-FR" baseline="0" dirty="0"/>
                        <a:t> la classe</a:t>
                      </a:r>
                      <a:endParaRPr lang="fr-FR" dirty="0"/>
                    </a:p>
                  </a:txBody>
                  <a:tcPr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fr-FR" sz="1600" b="1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.nomMethodeInstance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fr-FR" sz="1600" b="1" dirty="0">
                        <a:solidFill>
                          <a:srgbClr val="7F0055"/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Exemple : </a:t>
                      </a:r>
                      <a:r>
                        <a:rPr lang="fr-FR" sz="1600" b="1" dirty="0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fr-FR" sz="1600" b="1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.lancer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kumimoji="0" lang="fr-FR" sz="160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48899"/>
                        </a:solidFill>
                        <a:effectLst/>
                        <a:uLnTx/>
                        <a:uFillTx/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nomClasse.</a:t>
                      </a:r>
                      <a:r>
                        <a:rPr lang="fr-FR" sz="1600" i="1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nomMethodeClasse</a:t>
                      </a:r>
                      <a:r>
                        <a:rPr lang="fr-FR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Exemple : </a:t>
                      </a:r>
                      <a:r>
                        <a:rPr lang="fr-FR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De.</a:t>
                      </a:r>
                      <a:r>
                        <a:rPr lang="fr-FR" sz="1600" i="1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verifNbFaces</a:t>
                      </a:r>
                      <a:r>
                        <a:rPr lang="fr-FR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fr-FR" sz="1600" dirty="0">
                          <a:solidFill>
                            <a:srgbClr val="6A3E3E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fr-FR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endParaRPr kumimoji="0" lang="fr-F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48899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0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Appel hors de la classe</a:t>
                      </a:r>
                    </a:p>
                  </a:txBody>
                  <a:tcPr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 err="1">
                          <a:solidFill>
                            <a:srgbClr val="6A3E3E"/>
                          </a:solidFill>
                          <a:latin typeface="Consolas" panose="020B0609020204030204" pitchFamily="49" charset="0"/>
                        </a:rPr>
                        <a:t>nomInstance</a:t>
                      </a:r>
                      <a:r>
                        <a:rPr lang="fr-FR" sz="1600" b="1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.nomMethodeInstance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Exemple : </a:t>
                      </a:r>
                      <a:r>
                        <a:rPr lang="fr-FR" sz="1600" b="1" dirty="0">
                          <a:solidFill>
                            <a:srgbClr val="6A3E3E"/>
                          </a:solidFill>
                          <a:latin typeface="Consolas" panose="020B0609020204030204" pitchFamily="49" charset="0"/>
                        </a:rPr>
                        <a:t>de1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.lancer()</a:t>
                      </a:r>
                      <a:endParaRPr lang="fr-FR" sz="1600" b="1" dirty="0">
                        <a:solidFill>
                          <a:srgbClr val="348899"/>
                        </a:solidFill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48899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0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772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Fabrique par méthode de classe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9" y="1825625"/>
            <a:ext cx="5780482" cy="3729355"/>
          </a:xfrm>
        </p:spPr>
        <p:txBody>
          <a:bodyPr/>
          <a:lstStyle/>
          <a:p>
            <a:r>
              <a:rPr lang="fr-FR" dirty="0"/>
              <a:t>Constructeur privé</a:t>
            </a:r>
          </a:p>
          <a:p>
            <a:r>
              <a:rPr lang="fr-FR" dirty="0"/>
              <a:t>Méthodes de classe permettant de récupérer une instance</a:t>
            </a:r>
          </a:p>
          <a:p>
            <a:pPr lvl="1"/>
            <a:r>
              <a:rPr lang="fr-FR" dirty="0"/>
              <a:t>Nommage explicite</a:t>
            </a:r>
          </a:p>
          <a:p>
            <a:pPr lvl="1"/>
            <a:r>
              <a:rPr lang="fr-FR" dirty="0"/>
              <a:t>Constructeur appelé que si nécessaire</a:t>
            </a:r>
          </a:p>
          <a:p>
            <a:pPr lvl="1"/>
            <a:r>
              <a:rPr lang="fr-FR" dirty="0"/>
              <a:t>Retour possible d’un sous type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80" y="2499677"/>
            <a:ext cx="4572000" cy="2381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78873" y="303625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solidFill>
                  <a:srgbClr val="08BC80"/>
                </a:solidFill>
                <a:latin typeface="WebHostingHub-Glyphs" panose="02000503000000000000" pitchFamily="2" charset="0"/>
              </a:rPr>
              <a:t></a:t>
            </a:r>
            <a:endParaRPr lang="fr-FR" dirty="0">
              <a:solidFill>
                <a:srgbClr val="08BC8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78873" y="335092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solidFill>
                  <a:srgbClr val="08BC80"/>
                </a:solidFill>
                <a:latin typeface="WebHostingHub-Glyphs" panose="02000503000000000000" pitchFamily="2" charset="0"/>
              </a:rPr>
              <a:t></a:t>
            </a:r>
            <a:endParaRPr lang="fr-FR" dirty="0">
              <a:solidFill>
                <a:srgbClr val="08BC8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78873" y="36656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solidFill>
                  <a:srgbClr val="08BC80"/>
                </a:solidFill>
                <a:latin typeface="WebHostingHub-Glyphs" panose="02000503000000000000" pitchFamily="2" charset="0"/>
              </a:rPr>
              <a:t></a:t>
            </a:r>
            <a:endParaRPr lang="fr-FR" dirty="0">
              <a:solidFill>
                <a:srgbClr val="08BC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24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types valeur et les types référence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818312"/>
              </p:ext>
            </p:extLst>
          </p:nvPr>
        </p:nvGraphicFramePr>
        <p:xfrm>
          <a:off x="1179513" y="1825625"/>
          <a:ext cx="10252774" cy="2291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97264">
                  <a:extLst>
                    <a:ext uri="{9D8B030D-6E8A-4147-A177-3AD203B41FA5}">
                      <a16:colId xmlns:a16="http://schemas.microsoft.com/office/drawing/2014/main" val="3455486882"/>
                    </a:ext>
                  </a:extLst>
                </a:gridCol>
                <a:gridCol w="3850005">
                  <a:extLst>
                    <a:ext uri="{9D8B030D-6E8A-4147-A177-3AD203B41FA5}">
                      <a16:colId xmlns:a16="http://schemas.microsoft.com/office/drawing/2014/main" val="1340093853"/>
                    </a:ext>
                  </a:extLst>
                </a:gridCol>
                <a:gridCol w="3405505">
                  <a:extLst>
                    <a:ext uri="{9D8B030D-6E8A-4147-A177-3AD203B41FA5}">
                      <a16:colId xmlns:a16="http://schemas.microsoft.com/office/drawing/2014/main" val="3564795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089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type Valeur</a:t>
                      </a:r>
                    </a:p>
                  </a:txBody>
                  <a:tcPr>
                    <a:solidFill>
                      <a:srgbClr val="0089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type Référence</a:t>
                      </a:r>
                    </a:p>
                  </a:txBody>
                  <a:tcPr>
                    <a:solidFill>
                      <a:srgbClr val="0089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061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Quoi ?</a:t>
                      </a:r>
                    </a:p>
                  </a:txBody>
                  <a:tcPr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types de base (</a:t>
                      </a:r>
                      <a:r>
                        <a:rPr lang="fr-FR" sz="1800" b="1" dirty="0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fr-FR" dirty="0"/>
                        <a:t>, </a:t>
                      </a:r>
                      <a:r>
                        <a:rPr lang="fr-FR" sz="1800" b="1" dirty="0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float</a:t>
                      </a:r>
                      <a:r>
                        <a:rPr lang="fr-FR" dirty="0"/>
                        <a:t>, </a:t>
                      </a:r>
                      <a:r>
                        <a:rPr lang="fr-FR" sz="1800" b="1" dirty="0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boolean</a:t>
                      </a:r>
                      <a:r>
                        <a:rPr lang="fr-FR" dirty="0"/>
                        <a:t>, </a:t>
                      </a:r>
                      <a:r>
                        <a:rPr lang="fr-FR" sz="18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fr-FR" dirty="0"/>
                        <a:t>…)</a:t>
                      </a:r>
                    </a:p>
                  </a:txBody>
                  <a:tcPr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tableaux et instances</a:t>
                      </a:r>
                    </a:p>
                  </a:txBody>
                  <a:tcPr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8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Passage en paramètre</a:t>
                      </a:r>
                    </a:p>
                  </a:txBody>
                  <a:tcPr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copie de la valeur</a:t>
                      </a:r>
                    </a:p>
                    <a:p>
                      <a:r>
                        <a:rPr lang="fr-FR" dirty="0"/>
                        <a:t>Donc modification d’une copie</a:t>
                      </a:r>
                    </a:p>
                  </a:txBody>
                  <a:tcPr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copie de l’adresse</a:t>
                      </a:r>
                    </a:p>
                    <a:p>
                      <a:r>
                        <a:rPr lang="fr-FR" dirty="0"/>
                        <a:t>Donc modification de l’original</a:t>
                      </a:r>
                    </a:p>
                  </a:txBody>
                  <a:tcPr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Retour</a:t>
                      </a:r>
                    </a:p>
                    <a:p>
                      <a:r>
                        <a:rPr lang="fr-FR" dirty="0"/>
                        <a:t>d’une fonction</a:t>
                      </a:r>
                    </a:p>
                  </a:txBody>
                  <a:tcPr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retourne la valeur</a:t>
                      </a:r>
                    </a:p>
                  </a:txBody>
                  <a:tcPr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retourne l’adresse</a:t>
                      </a:r>
                    </a:p>
                  </a:txBody>
                  <a:tcPr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613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Déclaration d’une classe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classe est définie dans un fichier portant le même nom que cette classe</a:t>
            </a:r>
          </a:p>
          <a:p>
            <a:r>
              <a:rPr lang="fr-FR" dirty="0"/>
              <a:t>Le nom d’une classe commence par une majuscule</a:t>
            </a:r>
          </a:p>
          <a:p>
            <a:endParaRPr lang="fr-FR" dirty="0"/>
          </a:p>
          <a:p>
            <a:r>
              <a:rPr lang="fr-FR" dirty="0"/>
              <a:t>Une classe est définie dans un package</a:t>
            </a:r>
          </a:p>
          <a:p>
            <a:r>
              <a:rPr lang="fr-FR" dirty="0"/>
              <a:t>Le nommage du package est défini en se basant sur le nom de domaine de la société et le nom du projet</a:t>
            </a:r>
          </a:p>
          <a:p>
            <a:pPr lvl="1"/>
            <a:r>
              <a:rPr lang="fr-FR" dirty="0"/>
              <a:t>Exemple :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fr.eni.ecole.jeuDeDes</a:t>
            </a:r>
            <a:endParaRPr lang="fr-FR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dirty="0"/>
              <a:t>Le répertoire de la classe correspond au nom du package</a:t>
            </a:r>
          </a:p>
          <a:p>
            <a:pPr lvl="1"/>
            <a:r>
              <a:rPr lang="fr-FR" dirty="0"/>
              <a:t>Exemple : </a:t>
            </a:r>
            <a:r>
              <a:rPr lang="fr-FR" b="1" dirty="0" err="1"/>
              <a:t>src</a:t>
            </a:r>
            <a:r>
              <a:rPr lang="fr-FR" b="1" dirty="0"/>
              <a:t>/</a:t>
            </a:r>
            <a:r>
              <a:rPr lang="fr-FR" b="1" dirty="0" err="1"/>
              <a:t>fr</a:t>
            </a:r>
            <a:r>
              <a:rPr lang="fr-FR" b="1" dirty="0"/>
              <a:t>/</a:t>
            </a:r>
            <a:r>
              <a:rPr lang="fr-FR" b="1" dirty="0" err="1"/>
              <a:t>eni</a:t>
            </a:r>
            <a:r>
              <a:rPr lang="fr-FR" b="1" dirty="0"/>
              <a:t>/</a:t>
            </a:r>
            <a:r>
              <a:rPr lang="fr-FR" b="1" dirty="0" err="1"/>
              <a:t>ecole</a:t>
            </a:r>
            <a:r>
              <a:rPr lang="fr-FR" b="1" dirty="0"/>
              <a:t>/</a:t>
            </a:r>
            <a:r>
              <a:rPr lang="fr-FR" b="1" dirty="0" err="1"/>
              <a:t>jeuDeDes</a:t>
            </a:r>
            <a:r>
              <a:rPr lang="fr-FR" b="1" dirty="0"/>
              <a:t>/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</p:spTree>
    <p:extLst>
      <p:ext uri="{BB962C8B-B14F-4D97-AF65-F5344CB8AC3E}">
        <p14:creationId xmlns:p14="http://schemas.microsoft.com/office/powerpoint/2010/main" val="2826134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</p:spTree>
    <p:extLst>
      <p:ext uri="{BB962C8B-B14F-4D97-AF65-F5344CB8AC3E}">
        <p14:creationId xmlns:p14="http://schemas.microsoft.com/office/powerpoint/2010/main" val="483045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</p:spTree>
    <p:extLst>
      <p:ext uri="{BB962C8B-B14F-4D97-AF65-F5344CB8AC3E}">
        <p14:creationId xmlns:p14="http://schemas.microsoft.com/office/powerpoint/2010/main" val="368086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Déclaration d’une classe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fr.eni.ecole.jeuDeDes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5FBF"/>
                </a:solidFill>
                <a:latin typeface="Consolas" panose="020B0609020204030204" pitchFamily="49" charset="0"/>
              </a:rPr>
              <a:t>/**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5FBF"/>
                </a:solidFill>
                <a:latin typeface="Consolas" panose="020B0609020204030204" pitchFamily="49" charset="0"/>
              </a:rPr>
              <a:t> * Classe modélisant un dé à jouer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5FBF"/>
                </a:solidFill>
                <a:latin typeface="Consolas" panose="020B0609020204030204" pitchFamily="49" charset="0"/>
              </a:rPr>
              <a:t> */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De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grpSp>
        <p:nvGrpSpPr>
          <p:cNvPr id="5" name="Groupe 4"/>
          <p:cNvGrpSpPr/>
          <p:nvPr/>
        </p:nvGrpSpPr>
        <p:grpSpPr>
          <a:xfrm rot="11055233">
            <a:off x="4645421" y="2001125"/>
            <a:ext cx="802819" cy="144000"/>
            <a:chOff x="5347446" y="4314909"/>
            <a:chExt cx="802819" cy="144000"/>
          </a:xfrm>
        </p:grpSpPr>
        <p:sp>
          <p:nvSpPr>
            <p:cNvPr id="6" name="Pentagone 5"/>
            <p:cNvSpPr/>
            <p:nvPr/>
          </p:nvSpPr>
          <p:spPr>
            <a:xfrm>
              <a:off x="5347446" y="4314909"/>
              <a:ext cx="68139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7" name="Chevron 6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e 16"/>
          <p:cNvGrpSpPr/>
          <p:nvPr/>
        </p:nvGrpSpPr>
        <p:grpSpPr>
          <a:xfrm rot="273578">
            <a:off x="5232350" y="1734527"/>
            <a:ext cx="3311371" cy="880348"/>
            <a:chOff x="1580758" y="1518241"/>
            <a:chExt cx="2179668" cy="2403084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Déclaration du package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7" name="Groupe 26"/>
          <p:cNvGrpSpPr/>
          <p:nvPr/>
        </p:nvGrpSpPr>
        <p:grpSpPr>
          <a:xfrm rot="10800000">
            <a:off x="3209861" y="3169944"/>
            <a:ext cx="802819" cy="144000"/>
            <a:chOff x="5347446" y="4314909"/>
            <a:chExt cx="802819" cy="144000"/>
          </a:xfrm>
        </p:grpSpPr>
        <p:sp>
          <p:nvSpPr>
            <p:cNvPr id="28" name="Pentagone 27"/>
            <p:cNvSpPr/>
            <p:nvPr/>
          </p:nvSpPr>
          <p:spPr>
            <a:xfrm>
              <a:off x="5347446" y="4314909"/>
              <a:ext cx="68139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9" name="Chevron 28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e 29"/>
          <p:cNvGrpSpPr/>
          <p:nvPr/>
        </p:nvGrpSpPr>
        <p:grpSpPr>
          <a:xfrm rot="216345">
            <a:off x="3796790" y="2916793"/>
            <a:ext cx="3311371" cy="880348"/>
            <a:chOff x="1580758" y="1518241"/>
            <a:chExt cx="2179668" cy="2403084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Déclaration de la classe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984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30365" y="2208810"/>
            <a:ext cx="8164999" cy="3346170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9365" y="2208810"/>
            <a:ext cx="3258858" cy="3346170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attributs d’instance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Ensemble de valeurs caractérisant une instance d’une classe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5" y="2397049"/>
            <a:ext cx="2964055" cy="150993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74" y="2444550"/>
            <a:ext cx="3071944" cy="141493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841" y="2449451"/>
            <a:ext cx="3657600" cy="14051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97" y="4064231"/>
            <a:ext cx="2381250" cy="1333500"/>
          </a:xfrm>
          <a:prstGeom prst="rect">
            <a:avLst/>
          </a:prstGeom>
        </p:spPr>
      </p:pic>
      <p:grpSp>
        <p:nvGrpSpPr>
          <p:cNvPr id="13" name="Groupe 12"/>
          <p:cNvGrpSpPr/>
          <p:nvPr/>
        </p:nvGrpSpPr>
        <p:grpSpPr>
          <a:xfrm rot="20684236">
            <a:off x="1372849" y="5476576"/>
            <a:ext cx="1723570" cy="880348"/>
            <a:chOff x="1580758" y="1518241"/>
            <a:chExt cx="2179668" cy="2403084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Classe</a:t>
              </a:r>
            </a:p>
          </p:txBody>
        </p:sp>
      </p:grpSp>
      <p:grpSp>
        <p:nvGrpSpPr>
          <p:cNvPr id="16" name="Groupe 15"/>
          <p:cNvGrpSpPr/>
          <p:nvPr/>
        </p:nvGrpSpPr>
        <p:grpSpPr>
          <a:xfrm rot="20684236">
            <a:off x="6871319" y="5476575"/>
            <a:ext cx="1723570" cy="880348"/>
            <a:chOff x="1580758" y="1518241"/>
            <a:chExt cx="2179668" cy="2403084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62D3E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Instances</a:t>
              </a:r>
            </a:p>
          </p:txBody>
        </p:sp>
      </p:grpSp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409845"/>
              </p:ext>
            </p:extLst>
          </p:nvPr>
        </p:nvGraphicFramePr>
        <p:xfrm>
          <a:off x="4615267" y="4164771"/>
          <a:ext cx="2127757" cy="1132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860"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Instance1 : Bugatti35</a:t>
                      </a:r>
                    </a:p>
                  </a:txBody>
                  <a:tcPr>
                    <a:solidFill>
                      <a:srgbClr val="E5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763">
                <a:tc>
                  <a:txBody>
                    <a:bodyPr/>
                    <a:lstStyle/>
                    <a:p>
                      <a:r>
                        <a:rPr lang="fr-FR" sz="1600" dirty="0"/>
                        <a:t>couleur</a:t>
                      </a:r>
                    </a:p>
                  </a:txBody>
                  <a:tcPr>
                    <a:solidFill>
                      <a:srgbClr val="E5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"Bleu"</a:t>
                      </a:r>
                    </a:p>
                  </a:txBody>
                  <a:tcPr>
                    <a:solidFill>
                      <a:srgbClr val="E5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763">
                <a:tc>
                  <a:txBody>
                    <a:bodyPr/>
                    <a:lstStyle/>
                    <a:p>
                      <a:r>
                        <a:rPr lang="fr-FR" sz="1600" dirty="0" err="1"/>
                        <a:t>roueSecours</a:t>
                      </a:r>
                      <a:endParaRPr lang="fr-FR" sz="1600" dirty="0"/>
                    </a:p>
                  </a:txBody>
                  <a:tcPr>
                    <a:solidFill>
                      <a:srgbClr val="E5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false</a:t>
                      </a:r>
                    </a:p>
                  </a:txBody>
                  <a:tcPr>
                    <a:solidFill>
                      <a:srgbClr val="E5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Tableau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670307"/>
              </p:ext>
            </p:extLst>
          </p:nvPr>
        </p:nvGraphicFramePr>
        <p:xfrm>
          <a:off x="8607937" y="4164771"/>
          <a:ext cx="2309408" cy="1132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5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3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860"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Instance2 : Bugatti35</a:t>
                      </a:r>
                    </a:p>
                  </a:txBody>
                  <a:tcPr>
                    <a:solidFill>
                      <a:srgbClr val="E5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763">
                <a:tc>
                  <a:txBody>
                    <a:bodyPr/>
                    <a:lstStyle/>
                    <a:p>
                      <a:r>
                        <a:rPr lang="fr-FR" sz="1600" dirty="0"/>
                        <a:t>couleur</a:t>
                      </a:r>
                    </a:p>
                  </a:txBody>
                  <a:tcPr>
                    <a:solidFill>
                      <a:srgbClr val="E5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"</a:t>
                      </a:r>
                      <a:r>
                        <a:rPr lang="fr-FR" sz="1600" dirty="0" err="1"/>
                        <a:t>Bordeau</a:t>
                      </a:r>
                      <a:r>
                        <a:rPr lang="fr-FR" sz="1600" dirty="0"/>
                        <a:t>"</a:t>
                      </a:r>
                    </a:p>
                  </a:txBody>
                  <a:tcPr>
                    <a:solidFill>
                      <a:srgbClr val="E5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763">
                <a:tc>
                  <a:txBody>
                    <a:bodyPr/>
                    <a:lstStyle/>
                    <a:p>
                      <a:r>
                        <a:rPr lang="fr-FR" sz="1600" dirty="0" err="1"/>
                        <a:t>roueSecours</a:t>
                      </a:r>
                      <a:endParaRPr lang="fr-FR" sz="1600" dirty="0"/>
                    </a:p>
                  </a:txBody>
                  <a:tcPr>
                    <a:solidFill>
                      <a:srgbClr val="E5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true</a:t>
                      </a:r>
                      <a:endParaRPr lang="fr-FR" sz="1600" dirty="0"/>
                    </a:p>
                  </a:txBody>
                  <a:tcPr>
                    <a:solidFill>
                      <a:srgbClr val="E5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801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attributs d’instance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fr.eni.ecole.jeuDeDes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5FBF"/>
                </a:solidFill>
                <a:latin typeface="Consolas" panose="020B0609020204030204" pitchFamily="49" charset="0"/>
              </a:rPr>
              <a:t>/**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5FBF"/>
                </a:solidFill>
                <a:latin typeface="Consolas" panose="020B0609020204030204" pitchFamily="49" charset="0"/>
              </a:rPr>
              <a:t> * Classe modélisant un dé à jouer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5FBF"/>
                </a:solidFill>
                <a:latin typeface="Consolas" panose="020B0609020204030204" pitchFamily="49" charset="0"/>
              </a:rPr>
              <a:t> */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De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faceTiree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grpSp>
        <p:nvGrpSpPr>
          <p:cNvPr id="5" name="Groupe 4"/>
          <p:cNvGrpSpPr/>
          <p:nvPr/>
        </p:nvGrpSpPr>
        <p:grpSpPr>
          <a:xfrm rot="18138740">
            <a:off x="1367529" y="4376854"/>
            <a:ext cx="802819" cy="144000"/>
            <a:chOff x="5347446" y="4314909"/>
            <a:chExt cx="802819" cy="144000"/>
          </a:xfrm>
        </p:grpSpPr>
        <p:sp>
          <p:nvSpPr>
            <p:cNvPr id="6" name="Pentagone 5"/>
            <p:cNvSpPr/>
            <p:nvPr/>
          </p:nvSpPr>
          <p:spPr>
            <a:xfrm>
              <a:off x="5347446" y="4314909"/>
              <a:ext cx="68139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7" name="Chevron 6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 rot="16200000">
            <a:off x="2135700" y="4428163"/>
            <a:ext cx="802819" cy="144000"/>
            <a:chOff x="5347446" y="4314909"/>
            <a:chExt cx="802819" cy="144000"/>
          </a:xfrm>
        </p:grpSpPr>
        <p:sp>
          <p:nvSpPr>
            <p:cNvPr id="9" name="Pentagone 8"/>
            <p:cNvSpPr/>
            <p:nvPr/>
          </p:nvSpPr>
          <p:spPr>
            <a:xfrm>
              <a:off x="5347446" y="4314909"/>
              <a:ext cx="68139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0" name="Chevron 9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 rot="13928866">
            <a:off x="3190524" y="4360251"/>
            <a:ext cx="802819" cy="144000"/>
            <a:chOff x="5347446" y="4314909"/>
            <a:chExt cx="802819" cy="144000"/>
          </a:xfrm>
        </p:grpSpPr>
        <p:sp>
          <p:nvSpPr>
            <p:cNvPr id="12" name="Pentagone 11"/>
            <p:cNvSpPr/>
            <p:nvPr/>
          </p:nvSpPr>
          <p:spPr>
            <a:xfrm>
              <a:off x="5347446" y="4314909"/>
              <a:ext cx="68139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3" name="Chevron 12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e 16"/>
          <p:cNvGrpSpPr/>
          <p:nvPr/>
        </p:nvGrpSpPr>
        <p:grpSpPr>
          <a:xfrm rot="336646">
            <a:off x="337973" y="4601758"/>
            <a:ext cx="1723570" cy="880348"/>
            <a:chOff x="1580758" y="1518241"/>
            <a:chExt cx="2179668" cy="2403084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visibilité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 rot="21281616">
            <a:off x="1882695" y="4732290"/>
            <a:ext cx="1723570" cy="880348"/>
            <a:chOff x="1580758" y="1518241"/>
            <a:chExt cx="2179668" cy="2403084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Type</a:t>
              </a:r>
            </a:p>
          </p:txBody>
        </p:sp>
      </p:grpSp>
      <p:grpSp>
        <p:nvGrpSpPr>
          <p:cNvPr id="23" name="Groupe 22"/>
          <p:cNvGrpSpPr/>
          <p:nvPr/>
        </p:nvGrpSpPr>
        <p:grpSpPr>
          <a:xfrm rot="20684236">
            <a:off x="3475277" y="4370714"/>
            <a:ext cx="1723570" cy="880348"/>
            <a:chOff x="1580758" y="1518241"/>
            <a:chExt cx="2179668" cy="2403084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Nom de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l’attribut</a:t>
              </a:r>
            </a:p>
          </p:txBody>
        </p:sp>
      </p:grpSp>
      <p:pic>
        <p:nvPicPr>
          <p:cNvPr id="26" name="Imag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2448485"/>
            <a:ext cx="23812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98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visibilités au sein de la classe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9281219"/>
              </p:ext>
            </p:extLst>
          </p:nvPr>
        </p:nvGraphicFramePr>
        <p:xfrm>
          <a:off x="1179513" y="1825622"/>
          <a:ext cx="9981546" cy="306014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98410">
                  <a:extLst>
                    <a:ext uri="{9D8B030D-6E8A-4147-A177-3AD203B41FA5}">
                      <a16:colId xmlns:a16="http://schemas.microsoft.com/office/drawing/2014/main" val="3455486882"/>
                    </a:ext>
                  </a:extLst>
                </a:gridCol>
                <a:gridCol w="1628263">
                  <a:extLst>
                    <a:ext uri="{9D8B030D-6E8A-4147-A177-3AD203B41FA5}">
                      <a16:colId xmlns:a16="http://schemas.microsoft.com/office/drawing/2014/main" val="1340093853"/>
                    </a:ext>
                  </a:extLst>
                </a:gridCol>
                <a:gridCol w="6854873">
                  <a:extLst>
                    <a:ext uri="{9D8B030D-6E8A-4147-A177-3AD203B41FA5}">
                      <a16:colId xmlns:a16="http://schemas.microsoft.com/office/drawing/2014/main" val="3564795471"/>
                    </a:ext>
                  </a:extLst>
                </a:gridCol>
              </a:tblGrid>
              <a:tr h="604879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Visibilité</a:t>
                      </a:r>
                      <a:endParaRPr lang="fr-FR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89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Mot clef</a:t>
                      </a:r>
                      <a:endParaRPr lang="fr-FR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89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Signification</a:t>
                      </a:r>
                      <a:endParaRPr lang="fr-FR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89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061463"/>
                  </a:ext>
                </a:extLst>
              </a:tr>
              <a:tr h="604879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Privée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kern="1200" dirty="0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ea typeface="+mn-ea"/>
                          <a:cs typeface="Segoe UI" panose="020B0502040204020203" pitchFamily="34" charset="0"/>
                        </a:rPr>
                        <a:t>private</a:t>
                      </a:r>
                      <a:endParaRPr lang="fr-FR" sz="1600" b="1" kern="1200" dirty="0">
                        <a:solidFill>
                          <a:srgbClr val="7F0055"/>
                        </a:solidFill>
                        <a:latin typeface="Consolas" panose="020B0609020204030204" pitchFamily="49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Accessible uniquement au sein de la classe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84313"/>
                  </a:ext>
                </a:extLst>
              </a:tr>
              <a:tr h="604879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Publique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kern="1200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ea typeface="+mn-ea"/>
                          <a:cs typeface="Segoe UI" panose="020B0502040204020203" pitchFamily="34" charset="0"/>
                        </a:rPr>
                        <a:t>public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Accessible</a:t>
                      </a:r>
                      <a:r>
                        <a:rPr lang="fr-FR" baseline="0" dirty="0"/>
                        <a:t> de n’importe où</a:t>
                      </a:r>
                      <a:endParaRPr lang="fr-FR" dirty="0"/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06803"/>
                  </a:ext>
                </a:extLst>
              </a:tr>
              <a:tr h="604879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Package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Ø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Accessible uniquement</a:t>
                      </a:r>
                      <a:r>
                        <a:rPr lang="fr-FR" baseline="0" dirty="0"/>
                        <a:t> au sein de ce package</a:t>
                      </a:r>
                      <a:endParaRPr lang="fr-FR" dirty="0"/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0858"/>
                  </a:ext>
                </a:extLst>
              </a:tr>
              <a:tr h="64062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Protégé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kern="1200" dirty="0" err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ea typeface="+mn-ea"/>
                          <a:cs typeface="Segoe UI" panose="020B0502040204020203" pitchFamily="34" charset="0"/>
                        </a:rPr>
                        <a:t>protected</a:t>
                      </a:r>
                      <a:endParaRPr lang="fr-FR" sz="1600" b="1" kern="1200" dirty="0">
                        <a:solidFill>
                          <a:srgbClr val="7F0055"/>
                        </a:solidFill>
                        <a:latin typeface="Consolas" panose="020B0609020204030204" pitchFamily="49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Accessible au sein de la classe et de ses héritières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621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principe d’encapsulation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6297447" cy="3729355"/>
          </a:xfrm>
        </p:spPr>
        <p:txBody>
          <a:bodyPr/>
          <a:lstStyle/>
          <a:p>
            <a:r>
              <a:rPr lang="fr-FR" dirty="0"/>
              <a:t>Une classe est responsable de ses données</a:t>
            </a:r>
          </a:p>
          <a:p>
            <a:pPr lvl="1"/>
            <a:r>
              <a:rPr lang="fr-FR" dirty="0"/>
              <a:t>De l’extérieur de la classe, il est impossible de manipuler directement les attributs</a:t>
            </a:r>
          </a:p>
          <a:p>
            <a:pPr lvl="1"/>
            <a:r>
              <a:rPr lang="fr-FR" dirty="0"/>
              <a:t>Par contre, il est possible d’appeler l’une des méthodes qui elle a accès aux attributs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89" y="3606590"/>
            <a:ext cx="2381250" cy="1714500"/>
          </a:xfrm>
          <a:prstGeom prst="rect">
            <a:avLst/>
          </a:prstGeom>
        </p:spPr>
      </p:pic>
      <p:grpSp>
        <p:nvGrpSpPr>
          <p:cNvPr id="27" name="Groupe 26"/>
          <p:cNvGrpSpPr/>
          <p:nvPr/>
        </p:nvGrpSpPr>
        <p:grpSpPr>
          <a:xfrm>
            <a:off x="5624665" y="4084359"/>
            <a:ext cx="1249017" cy="369332"/>
            <a:chOff x="5624665" y="4084359"/>
            <a:chExt cx="1249017" cy="369332"/>
          </a:xfrm>
        </p:grpSpPr>
        <p:sp>
          <p:nvSpPr>
            <p:cNvPr id="6" name="Rectangle 5"/>
            <p:cNvSpPr/>
            <p:nvPr/>
          </p:nvSpPr>
          <p:spPr>
            <a:xfrm>
              <a:off x="5956960" y="408435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fr-FR" dirty="0">
                  <a:solidFill>
                    <a:srgbClr val="962D3E"/>
                  </a:solidFill>
                  <a:latin typeface="WebHostingHub-Glyphs" panose="02000503000000000000" pitchFamily="2" charset="0"/>
                </a:rPr>
                <a:t></a:t>
              </a:r>
              <a:endParaRPr lang="fr-FR" sz="1000" dirty="0">
                <a:solidFill>
                  <a:srgbClr val="962D3E"/>
                </a:solidFill>
                <a:latin typeface="MS Shell Dlg 2" panose="020B0604030504040204" pitchFamily="34" charset="0"/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>
              <a:off x="6229613" y="4241682"/>
              <a:ext cx="644069" cy="3033"/>
            </a:xfrm>
            <a:prstGeom prst="straightConnector1">
              <a:avLst/>
            </a:prstGeom>
            <a:ln w="127000">
              <a:solidFill>
                <a:srgbClr val="962D3E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V="1">
              <a:off x="5624665" y="4244715"/>
              <a:ext cx="454119" cy="700"/>
            </a:xfrm>
            <a:prstGeom prst="straightConnector1">
              <a:avLst/>
            </a:prstGeom>
            <a:ln w="127000">
              <a:solidFill>
                <a:srgbClr val="962D3E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e 27"/>
          <p:cNvGrpSpPr/>
          <p:nvPr/>
        </p:nvGrpSpPr>
        <p:grpSpPr>
          <a:xfrm>
            <a:off x="5624665" y="4611014"/>
            <a:ext cx="1249017" cy="369332"/>
            <a:chOff x="5624665" y="4611014"/>
            <a:chExt cx="1249017" cy="369332"/>
          </a:xfrm>
        </p:grpSpPr>
        <p:sp>
          <p:nvSpPr>
            <p:cNvPr id="7" name="Rectangle 6"/>
            <p:cNvSpPr/>
            <p:nvPr/>
          </p:nvSpPr>
          <p:spPr>
            <a:xfrm>
              <a:off x="5956960" y="4611014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>
                  <a:solidFill>
                    <a:srgbClr val="08BC80"/>
                  </a:solidFill>
                  <a:latin typeface="WebHostingHub-Glyphs" panose="02000503000000000000" pitchFamily="2" charset="0"/>
                </a:rPr>
                <a:t></a:t>
              </a:r>
              <a:endParaRPr lang="fr-FR" dirty="0">
                <a:solidFill>
                  <a:srgbClr val="08BC80"/>
                </a:solidFill>
              </a:endParaRPr>
            </a:p>
          </p:txBody>
        </p:sp>
        <p:cxnSp>
          <p:nvCxnSpPr>
            <p:cNvPr id="11" name="Connecteur droit avec flèche 10"/>
            <p:cNvCxnSpPr/>
            <p:nvPr/>
          </p:nvCxnSpPr>
          <p:spPr>
            <a:xfrm>
              <a:off x="6246344" y="4766976"/>
              <a:ext cx="627338" cy="6145"/>
            </a:xfrm>
            <a:prstGeom prst="straightConnector1">
              <a:avLst/>
            </a:prstGeom>
            <a:ln w="127000">
              <a:solidFill>
                <a:srgbClr val="08BC8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>
              <a:off x="5624665" y="4766976"/>
              <a:ext cx="454119" cy="0"/>
            </a:xfrm>
            <a:prstGeom prst="straightConnector1">
              <a:avLst/>
            </a:prstGeom>
            <a:ln w="127000">
              <a:solidFill>
                <a:srgbClr val="08BC8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 28"/>
          <p:cNvGrpSpPr/>
          <p:nvPr/>
        </p:nvGrpSpPr>
        <p:grpSpPr>
          <a:xfrm>
            <a:off x="8173473" y="4094506"/>
            <a:ext cx="605521" cy="678615"/>
            <a:chOff x="8173473" y="4094506"/>
            <a:chExt cx="605521" cy="678615"/>
          </a:xfrm>
        </p:grpSpPr>
        <p:sp>
          <p:nvSpPr>
            <p:cNvPr id="12" name="Flèche courbée vers le haut 11"/>
            <p:cNvSpPr/>
            <p:nvPr/>
          </p:nvSpPr>
          <p:spPr>
            <a:xfrm rot="5400000" flipH="1" flipV="1">
              <a:off x="8026908" y="4241071"/>
              <a:ext cx="678615" cy="385485"/>
            </a:xfrm>
            <a:prstGeom prst="curvedUpArrow">
              <a:avLst/>
            </a:prstGeom>
            <a:solidFill>
              <a:srgbClr val="08BC80"/>
            </a:solidFill>
            <a:ln w="38100">
              <a:solidFill>
                <a:srgbClr val="08B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470106" y="4389620"/>
              <a:ext cx="169069" cy="134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440662" y="4341006"/>
              <a:ext cx="338332" cy="225370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r>
                <a:rPr lang="fr-FR" dirty="0">
                  <a:solidFill>
                    <a:srgbClr val="08BC80"/>
                  </a:solidFill>
                  <a:latin typeface="WebHostingHub-Glyphs" panose="02000503000000000000" pitchFamily="2" charset="0"/>
                </a:rPr>
                <a:t></a:t>
              </a:r>
              <a:endParaRPr lang="fr-FR" dirty="0">
                <a:solidFill>
                  <a:srgbClr val="08BC8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1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d’instance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La création de classes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faceTiree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Random </a:t>
            </a:r>
            <a:r>
              <a:rPr lang="en-US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rand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Random();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return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6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lancer()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return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faceTiree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rand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+ 1;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getFaceTiree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return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faceTiree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6" name="Groupe 5"/>
          <p:cNvGrpSpPr/>
          <p:nvPr/>
        </p:nvGrpSpPr>
        <p:grpSpPr>
          <a:xfrm rot="21295653">
            <a:off x="7845821" y="2080171"/>
            <a:ext cx="2787741" cy="2160706"/>
            <a:chOff x="1580758" y="1518241"/>
            <a:chExt cx="2179668" cy="2403084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Au sein de la classe, l</a:t>
              </a: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e mot clef </a:t>
              </a:r>
              <a:r>
                <a:rPr lang="fr-FR" sz="20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this</a:t>
              </a:r>
              <a:r>
                <a:rPr lang="fr-FR" sz="2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62D3E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 </a:t>
              </a: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permet d’accéder aux éléments</a:t>
              </a:r>
              <a:r>
                <a:rPr kumimoji="0" lang="fr-FR" sz="2000" b="1" i="0" u="none" strike="noStrike" kern="1200" cap="none" spc="0" normalizeH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 d’instance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16486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12A40510D27949A0EED36C18C19AB4" ma:contentTypeVersion="8" ma:contentTypeDescription="Crée un document." ma:contentTypeScope="" ma:versionID="364cd69fcd29cacc6c5514bd7dcd240c">
  <xsd:schema xmlns:xsd="http://www.w3.org/2001/XMLSchema" xmlns:xs="http://www.w3.org/2001/XMLSchema" xmlns:p="http://schemas.microsoft.com/office/2006/metadata/properties" xmlns:ns2="137040ba-010e-404a-853c-d6f0216fd925" targetNamespace="http://schemas.microsoft.com/office/2006/metadata/properties" ma:root="true" ma:fieldsID="62183940d33720f8b68dbed80daba725" ns2:_="">
    <xsd:import namespace="137040ba-010e-404a-853c-d6f0216fd9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7040ba-010e-404a-853c-d6f0216fd9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0DBB3A10-B94C-482F-80EE-8CFCBABC1823}"/>
</file>

<file path=customXml/itemProps2.xml><?xml version="1.0" encoding="utf-8"?>
<ds:datastoreItem xmlns:ds="http://schemas.openxmlformats.org/officeDocument/2006/customXml" ds:itemID="{E0744E35-8DFE-42FB-9B27-EF60FB2821E4}">
  <ds:schemaRefs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8513151-72dc-4d20-a25c-0c8180736831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623CA14-8060-425C-80F7-EC5D09A5E69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36505</TotalTime>
  <Words>2530</Words>
  <Application>Microsoft Office PowerPoint</Application>
  <PresentationFormat>Grand écran</PresentationFormat>
  <Paragraphs>578</Paragraphs>
  <Slides>31</Slides>
  <Notes>19</Notes>
  <HiddenSlides>4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42" baseType="lpstr">
      <vt:lpstr>Segoe UI Light</vt:lpstr>
      <vt:lpstr>Calibri Light</vt:lpstr>
      <vt:lpstr>MS Shell Dlg 2</vt:lpstr>
      <vt:lpstr>Segoe UI</vt:lpstr>
      <vt:lpstr>WebHostingHub-Glyphs</vt:lpstr>
      <vt:lpstr>Calibri</vt:lpstr>
      <vt:lpstr>Courier New</vt:lpstr>
      <vt:lpstr>Consolas</vt:lpstr>
      <vt:lpstr>Bradley Hand ITC</vt:lpstr>
      <vt:lpstr>Arial</vt:lpstr>
      <vt:lpstr>Thème Office</vt:lpstr>
      <vt:lpstr>La Programmation Orientée Objet (POO) avec Java</vt:lpstr>
      <vt:lpstr>Objectifs</vt:lpstr>
      <vt:lpstr>Déclaration d’une classe</vt:lpstr>
      <vt:lpstr>Déclaration d’une classe</vt:lpstr>
      <vt:lpstr>Les attributs d’instance</vt:lpstr>
      <vt:lpstr>Les attributs d’instance</vt:lpstr>
      <vt:lpstr>Les visibilités au sein de la classe</vt:lpstr>
      <vt:lpstr>Le principe d’encapsulation</vt:lpstr>
      <vt:lpstr>Les méthodes d’instance</vt:lpstr>
      <vt:lpstr>Les méthodes d’instance</vt:lpstr>
      <vt:lpstr>Les méthodes d’instance</vt:lpstr>
      <vt:lpstr>Les méthodes d’instance</vt:lpstr>
      <vt:lpstr>Le constructeur par défaut</vt:lpstr>
      <vt:lpstr>Le constructeur par défaut</vt:lpstr>
      <vt:lpstr>Le constructeur</vt:lpstr>
      <vt:lpstr>Le constructeur</vt:lpstr>
      <vt:lpstr>Le constructeur</vt:lpstr>
      <vt:lpstr>La surcharge de constructeurs</vt:lpstr>
      <vt:lpstr>La surcharge de constructeurs</vt:lpstr>
      <vt:lpstr>Les attributs de classe</vt:lpstr>
      <vt:lpstr>Les attributs de classe</vt:lpstr>
      <vt:lpstr>Les attributs de classe</vt:lpstr>
      <vt:lpstr>Pourquoi le générateur de nombres pseudo-aléatoires doit être partagé entre toutes les instances ?</vt:lpstr>
      <vt:lpstr>Pourquoi le générateur de nombres pseudo-aléatoires doit être partagé entre toutes les instances ?</vt:lpstr>
      <vt:lpstr>Pourquoi le générateur de nombres pseudo-aléatoires doit être partagé entre toutes les instances ?</vt:lpstr>
      <vt:lpstr>Les méthodes de classe</vt:lpstr>
      <vt:lpstr>Les méthodes d’instance et méthodes de classe</vt:lpstr>
      <vt:lpstr>Fabrique par méthode de classe</vt:lpstr>
      <vt:lpstr>Les types valeur et les types référence</vt:lpstr>
      <vt:lpstr>Présentation PowerPoint</vt:lpstr>
      <vt:lpstr>Présentation PowerPoint</vt:lpstr>
    </vt:vector>
  </TitlesOfParts>
  <Company>editions Eni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Nathalie HERVOCHE</dc:creator>
  <cp:lastModifiedBy>Laurent BOUVET</cp:lastModifiedBy>
  <cp:revision>748</cp:revision>
  <dcterms:created xsi:type="dcterms:W3CDTF">2017-05-09T08:51:09Z</dcterms:created>
  <dcterms:modified xsi:type="dcterms:W3CDTF">2018-11-15T08:56:18Z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0x0101000912A40510D27949A0EED36C18C19AB4</vt:lpwstr>
  </property>
</Properties>
</file>